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7" r:id="rId2"/>
    <p:sldId id="276" r:id="rId3"/>
    <p:sldId id="258" r:id="rId4"/>
    <p:sldId id="300" r:id="rId5"/>
    <p:sldId id="286" r:id="rId6"/>
    <p:sldId id="277" r:id="rId7"/>
    <p:sldId id="278" r:id="rId8"/>
    <p:sldId id="290" r:id="rId9"/>
    <p:sldId id="280" r:id="rId10"/>
    <p:sldId id="279" r:id="rId11"/>
    <p:sldId id="281" r:id="rId12"/>
    <p:sldId id="282" r:id="rId13"/>
    <p:sldId id="283" r:id="rId14"/>
    <p:sldId id="285" r:id="rId15"/>
    <p:sldId id="289" r:id="rId16"/>
    <p:sldId id="291" r:id="rId17"/>
    <p:sldId id="275" r:id="rId18"/>
    <p:sldId id="287" r:id="rId19"/>
    <p:sldId id="284" r:id="rId20"/>
    <p:sldId id="293" r:id="rId21"/>
    <p:sldId id="294" r:id="rId22"/>
    <p:sldId id="295" r:id="rId23"/>
    <p:sldId id="260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060"/>
    <a:srgbClr val="808080"/>
    <a:srgbClr val="2A65AC"/>
    <a:srgbClr val="10761C"/>
    <a:srgbClr val="EF9C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4" autoAdjust="0"/>
    <p:restoredTop sz="94660"/>
  </p:normalViewPr>
  <p:slideViewPr>
    <p:cSldViewPr>
      <p:cViewPr>
        <p:scale>
          <a:sx n="100" d="100"/>
          <a:sy n="100" d="100"/>
        </p:scale>
        <p:origin x="-204" y="5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3DF888-6CDC-42B7-ACAF-24C2E8D14051}" type="datetimeFigureOut">
              <a:rPr lang="en-CA" smtClean="0"/>
              <a:t>29/05/2013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AAC685-A229-4968-A373-2F88B6F23A4D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62150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AAC685-A229-4968-A373-2F88B6F23A4D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391763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E8AB36-3E60-4F71-BAEF-51E1FFA17E4A}" type="datetimeFigureOut">
              <a:rPr lang="en-US"/>
              <a:pPr>
                <a:defRPr/>
              </a:pPr>
              <a:t>5/29/2013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DD70D-CD54-4D74-90CF-C9A3FE8DCCD5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3789C-E104-4549-A495-FD2990EC1CD1}" type="datetimeFigureOut">
              <a:rPr lang="en-US"/>
              <a:pPr>
                <a:defRPr/>
              </a:pPr>
              <a:t>5/29/2013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E25FEA-02DF-45B4-A5EA-011FCF5CF585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4E89F7-3340-49E7-8A6D-C8DC13399B26}" type="datetimeFigureOut">
              <a:rPr lang="en-US"/>
              <a:pPr>
                <a:defRPr/>
              </a:pPr>
              <a:t>5/29/2013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FFDFE1-9C11-4E43-8A33-A8353AAB3AF3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76DDA2-668A-46E3-8F5E-905E6E2EF07A}" type="datetimeFigureOut">
              <a:rPr lang="en-US"/>
              <a:pPr>
                <a:defRPr/>
              </a:pPr>
              <a:t>5/29/2013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9A0AA5-DA45-4226-9D46-8DB59B139C0E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A6271A-FBDB-49D6-A840-79E4CCC25282}" type="datetimeFigureOut">
              <a:rPr lang="en-US"/>
              <a:pPr>
                <a:defRPr/>
              </a:pPr>
              <a:t>5/29/2013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6193D-6F5E-4FEC-B4D1-8DD961E32CAB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58242-887D-4647-A060-DF214B72E289}" type="datetimeFigureOut">
              <a:rPr lang="en-US"/>
              <a:pPr>
                <a:defRPr/>
              </a:pPr>
              <a:t>5/29/2013</a:t>
            </a:fld>
            <a:endParaRPr lang="en-C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422DF-7B20-4BEB-A8FF-DC6A2E441A6D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444BE2-5815-4A28-AEB6-F14C741CD745}" type="datetimeFigureOut">
              <a:rPr lang="en-US"/>
              <a:pPr>
                <a:defRPr/>
              </a:pPr>
              <a:t>5/29/2013</a:t>
            </a:fld>
            <a:endParaRPr lang="en-CA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A76F0-EBC3-4FA1-B3F4-6C7995AF16E5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15AEE0-D0E1-4AEC-BE16-E8EF4BBDDF19}" type="datetimeFigureOut">
              <a:rPr lang="en-US"/>
              <a:pPr>
                <a:defRPr/>
              </a:pPr>
              <a:t>5/29/2013</a:t>
            </a:fld>
            <a:endParaRPr lang="en-C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4C9B3-F7B8-4DD0-A0C3-BE2979EDDA35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FFC502-2A53-4A2F-B9A1-84FD553D2582}" type="datetimeFigureOut">
              <a:rPr lang="en-US"/>
              <a:pPr>
                <a:defRPr/>
              </a:pPr>
              <a:t>5/29/2013</a:t>
            </a:fld>
            <a:endParaRPr lang="en-CA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35C16-B0B2-4CB6-A88A-EF3A20F01ED1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09F6A2-F3D8-4865-A394-B43E2BE17079}" type="datetimeFigureOut">
              <a:rPr lang="en-US"/>
              <a:pPr>
                <a:defRPr/>
              </a:pPr>
              <a:t>5/29/2013</a:t>
            </a:fld>
            <a:endParaRPr lang="en-C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C851B4-A98D-4C95-95D4-C237283887D5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C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FE15F-48BF-46D9-BB1C-6AB61BEEEF62}" type="datetimeFigureOut">
              <a:rPr lang="en-US"/>
              <a:pPr>
                <a:defRPr/>
              </a:pPr>
              <a:t>5/29/2013</a:t>
            </a:fld>
            <a:endParaRPr lang="en-C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C7FFC-42C3-4D69-BA8F-225CB032B2F1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80808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CA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7237E25-BD3C-4271-9034-366CFC4DDB26}" type="datetimeFigureOut">
              <a:rPr lang="en-US"/>
              <a:pPr>
                <a:defRPr/>
              </a:pPr>
              <a:t>5/29/2013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5B4A026-E84F-4DF8-BD25-74224DA128D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3" name="Group 8"/>
          <p:cNvGrpSpPr>
            <a:grpSpLocks/>
          </p:cNvGrpSpPr>
          <p:nvPr/>
        </p:nvGrpSpPr>
        <p:grpSpPr bwMode="auto">
          <a:xfrm>
            <a:off x="0" y="6172200"/>
            <a:ext cx="9144000" cy="685800"/>
            <a:chOff x="106527600" y="105384600"/>
            <a:chExt cx="7315200" cy="685800"/>
          </a:xfrm>
        </p:grpSpPr>
        <p:sp>
          <p:nvSpPr>
            <p:cNvPr id="13326" name="Rectangle 9"/>
            <p:cNvSpPr>
              <a:spLocks noChangeArrowheads="1"/>
            </p:cNvSpPr>
            <p:nvPr/>
          </p:nvSpPr>
          <p:spPr bwMode="auto">
            <a:xfrm flipV="1">
              <a:off x="106527600" y="105384600"/>
              <a:ext cx="7315200" cy="685800"/>
            </a:xfrm>
            <a:prstGeom prst="rect">
              <a:avLst/>
            </a:prstGeom>
            <a:gradFill rotWithShape="1">
              <a:gsLst>
                <a:gs pos="0">
                  <a:srgbClr val="002F5E"/>
                </a:gs>
                <a:gs pos="100000">
                  <a:srgbClr val="0066CC"/>
                </a:gs>
              </a:gsLst>
              <a:lin ang="2700000" scaled="1"/>
            </a:gradFill>
            <a:ln w="9525" algn="in">
              <a:noFill/>
              <a:miter lim="800000"/>
              <a:headEnd/>
              <a:tailEnd/>
            </a:ln>
          </p:spPr>
          <p:txBody>
            <a:bodyPr lIns="36576" tIns="36576" rIns="36576" bIns="36576"/>
            <a:lstStyle/>
            <a:p>
              <a:endParaRPr lang="en-CA">
                <a:latin typeface="Calibri" pitchFamily="34" charset="0"/>
              </a:endParaRPr>
            </a:p>
          </p:txBody>
        </p:sp>
        <p:sp>
          <p:nvSpPr>
            <p:cNvPr id="25" name="Rectangle 10"/>
            <p:cNvSpPr>
              <a:spLocks noChangeArrowheads="1"/>
            </p:cNvSpPr>
            <p:nvPr/>
          </p:nvSpPr>
          <p:spPr bwMode="auto">
            <a:xfrm>
              <a:off x="106527600" y="105556050"/>
              <a:ext cx="7315200" cy="69850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>
                    <a:alpha val="20000"/>
                  </a:srgbClr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CA" dirty="0">
                <a:latin typeface="+mn-lt"/>
              </a:endParaRPr>
            </a:p>
          </p:txBody>
        </p:sp>
      </p:grpSp>
      <p:sp>
        <p:nvSpPr>
          <p:cNvPr id="13314" name="Title 1"/>
          <p:cNvSpPr>
            <a:spLocks noGrp="1"/>
          </p:cNvSpPr>
          <p:nvPr>
            <p:ph type="ctrTitle"/>
          </p:nvPr>
        </p:nvSpPr>
        <p:spPr>
          <a:xfrm>
            <a:off x="714375" y="2071688"/>
            <a:ext cx="7772400" cy="2428875"/>
          </a:xfrm>
        </p:spPr>
        <p:txBody>
          <a:bodyPr/>
          <a:lstStyle/>
          <a:p>
            <a:pPr eaLnBrk="1" hangingPunct="1">
              <a:defRPr/>
            </a:pPr>
            <a:r>
              <a:rPr lang="en-CA" sz="36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LE RESEAU ET L’INTÉGRATION DES IMMIGRANTS FRANCOPHONES DANS LE CENTRE SUD-OUEST DE L’ONTATIO</a:t>
            </a:r>
          </a:p>
        </p:txBody>
      </p:sp>
      <p:sp>
        <p:nvSpPr>
          <p:cNvPr id="13315" name="Subtitle 2"/>
          <p:cNvSpPr>
            <a:spLocks noGrp="1"/>
          </p:cNvSpPr>
          <p:nvPr>
            <p:ph type="subTitle" idx="1"/>
          </p:nvPr>
        </p:nvSpPr>
        <p:spPr>
          <a:xfrm>
            <a:off x="1357313" y="4643438"/>
            <a:ext cx="6400800" cy="1214437"/>
          </a:xfrm>
        </p:spPr>
        <p:txBody>
          <a:bodyPr/>
          <a:lstStyle/>
          <a:p>
            <a:pPr eaLnBrk="1" hangingPunct="1"/>
            <a:r>
              <a:rPr lang="en-CA" sz="200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PAR</a:t>
            </a:r>
          </a:p>
          <a:p>
            <a:pPr eaLnBrk="1" hangingPunct="1"/>
            <a:r>
              <a:rPr lang="en-CA" sz="280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ALAIN DOBI </a:t>
            </a:r>
          </a:p>
          <a:p>
            <a:pPr eaLnBrk="1" hangingPunct="1"/>
            <a:r>
              <a:rPr lang="en-CA" sz="180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Mai 2013</a:t>
            </a:r>
          </a:p>
        </p:txBody>
      </p:sp>
      <p:grpSp>
        <p:nvGrpSpPr>
          <p:cNvPr id="13316" name="Group 10"/>
          <p:cNvGrpSpPr>
            <a:grpSpLocks/>
          </p:cNvGrpSpPr>
          <p:nvPr/>
        </p:nvGrpSpPr>
        <p:grpSpPr bwMode="auto">
          <a:xfrm rot="10800000" flipH="1">
            <a:off x="0" y="6000750"/>
            <a:ext cx="2400300" cy="1331913"/>
            <a:chOff x="106527600" y="113164614"/>
            <a:chExt cx="2416175" cy="1351907"/>
          </a:xfrm>
        </p:grpSpPr>
        <p:sp>
          <p:nvSpPr>
            <p:cNvPr id="13324" name="Freeform 11"/>
            <p:cNvSpPr>
              <a:spLocks/>
            </p:cNvSpPr>
            <p:nvPr/>
          </p:nvSpPr>
          <p:spPr bwMode="auto">
            <a:xfrm flipH="1" flipV="1">
              <a:off x="106527600" y="113222394"/>
              <a:ext cx="2416175" cy="1294127"/>
            </a:xfrm>
            <a:custGeom>
              <a:avLst/>
              <a:gdLst>
                <a:gd name="T0" fmla="*/ 808125699 w 7224"/>
                <a:gd name="T1" fmla="*/ 108077180 h 3869"/>
                <a:gd name="T2" fmla="*/ 0 w 7224"/>
                <a:gd name="T3" fmla="*/ 0 h 3869"/>
                <a:gd name="T4" fmla="*/ 808125699 w 7224"/>
                <a:gd name="T5" fmla="*/ 42962407 h 3869"/>
                <a:gd name="T6" fmla="*/ 808125699 w 7224"/>
                <a:gd name="T7" fmla="*/ 108077180 h 38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24"/>
                <a:gd name="T13" fmla="*/ 0 h 3869"/>
                <a:gd name="T14" fmla="*/ 7224 w 7224"/>
                <a:gd name="T15" fmla="*/ 3869 h 38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24" h="3869">
                  <a:moveTo>
                    <a:pt x="7224" y="966"/>
                  </a:moveTo>
                  <a:cubicBezTo>
                    <a:pt x="1719" y="3869"/>
                    <a:pt x="0" y="0"/>
                    <a:pt x="0" y="0"/>
                  </a:cubicBezTo>
                  <a:cubicBezTo>
                    <a:pt x="0" y="0"/>
                    <a:pt x="1989" y="3340"/>
                    <a:pt x="7224" y="384"/>
                  </a:cubicBezTo>
                  <a:cubicBezTo>
                    <a:pt x="7221" y="630"/>
                    <a:pt x="7224" y="978"/>
                    <a:pt x="7224" y="966"/>
                  </a:cubicBezTo>
                  <a:close/>
                </a:path>
              </a:pathLst>
            </a:custGeom>
            <a:solidFill>
              <a:srgbClr val="10761C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25" name="Freeform 12"/>
            <p:cNvSpPr>
              <a:spLocks/>
            </p:cNvSpPr>
            <p:nvPr/>
          </p:nvSpPr>
          <p:spPr bwMode="auto">
            <a:xfrm>
              <a:off x="106527600" y="113164614"/>
              <a:ext cx="2166999" cy="1279410"/>
            </a:xfrm>
            <a:custGeom>
              <a:avLst/>
              <a:gdLst>
                <a:gd name="T0" fmla="*/ 0 w 1097"/>
                <a:gd name="T1" fmla="*/ 1886752423 h 648"/>
                <a:gd name="T2" fmla="*/ 2147483647 w 1097"/>
                <a:gd name="T3" fmla="*/ 2147483647 h 648"/>
                <a:gd name="T4" fmla="*/ 0 w 1097"/>
                <a:gd name="T5" fmla="*/ 1504724295 h 648"/>
                <a:gd name="T6" fmla="*/ 0 w 1097"/>
                <a:gd name="T7" fmla="*/ 1886752423 h 6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97"/>
                <a:gd name="T13" fmla="*/ 0 h 648"/>
                <a:gd name="T14" fmla="*/ 1097 w 1097"/>
                <a:gd name="T15" fmla="*/ 648 h 6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97" h="648">
                  <a:moveTo>
                    <a:pt x="0" y="484"/>
                  </a:moveTo>
                  <a:cubicBezTo>
                    <a:pt x="842" y="94"/>
                    <a:pt x="1076" y="603"/>
                    <a:pt x="1097" y="648"/>
                  </a:cubicBezTo>
                  <a:cubicBezTo>
                    <a:pt x="1097" y="648"/>
                    <a:pt x="946" y="0"/>
                    <a:pt x="0" y="386"/>
                  </a:cubicBezTo>
                  <a:lnTo>
                    <a:pt x="0" y="484"/>
                  </a:lnTo>
                  <a:close/>
                </a:path>
              </a:pathLst>
            </a:custGeom>
            <a:solidFill>
              <a:srgbClr val="FFFAE5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317" name="Group 8"/>
          <p:cNvGrpSpPr>
            <a:grpSpLocks/>
          </p:cNvGrpSpPr>
          <p:nvPr/>
        </p:nvGrpSpPr>
        <p:grpSpPr bwMode="auto">
          <a:xfrm flipV="1">
            <a:off x="0" y="0"/>
            <a:ext cx="9144000" cy="685800"/>
            <a:chOff x="106527600" y="105384600"/>
            <a:chExt cx="7315200" cy="685800"/>
          </a:xfrm>
        </p:grpSpPr>
        <p:sp>
          <p:nvSpPr>
            <p:cNvPr id="13320" name="Rectangle 9"/>
            <p:cNvSpPr>
              <a:spLocks noChangeArrowheads="1"/>
            </p:cNvSpPr>
            <p:nvPr/>
          </p:nvSpPr>
          <p:spPr bwMode="auto">
            <a:xfrm flipV="1">
              <a:off x="106527600" y="105384600"/>
              <a:ext cx="7315200" cy="685800"/>
            </a:xfrm>
            <a:prstGeom prst="rect">
              <a:avLst/>
            </a:prstGeom>
            <a:gradFill rotWithShape="1">
              <a:gsLst>
                <a:gs pos="0">
                  <a:srgbClr val="002F5E"/>
                </a:gs>
                <a:gs pos="100000">
                  <a:srgbClr val="0066CC"/>
                </a:gs>
              </a:gsLst>
              <a:lin ang="2700000" scaled="1"/>
            </a:gradFill>
            <a:ln w="9525" algn="in">
              <a:noFill/>
              <a:miter lim="800000"/>
              <a:headEnd/>
              <a:tailEnd/>
            </a:ln>
          </p:spPr>
          <p:txBody>
            <a:bodyPr lIns="36576" tIns="36576" rIns="36576" bIns="36576"/>
            <a:lstStyle/>
            <a:p>
              <a:endParaRPr lang="en-CA">
                <a:latin typeface="Calibri" pitchFamily="34" charset="0"/>
              </a:endParaRPr>
            </a:p>
          </p:txBody>
        </p:sp>
        <p:sp>
          <p:nvSpPr>
            <p:cNvPr id="2058" name="Rectangle 10"/>
            <p:cNvSpPr>
              <a:spLocks noChangeArrowheads="1"/>
            </p:cNvSpPr>
            <p:nvPr/>
          </p:nvSpPr>
          <p:spPr bwMode="auto">
            <a:xfrm>
              <a:off x="106527600" y="105556050"/>
              <a:ext cx="7315200" cy="69850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>
                    <a:alpha val="20000"/>
                  </a:srgbClr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CA" dirty="0">
                <a:latin typeface="+mn-lt"/>
              </a:endParaRPr>
            </a:p>
          </p:txBody>
        </p:sp>
      </p:grpSp>
      <p:pic>
        <p:nvPicPr>
          <p:cNvPr id="13318" name="Picture 2" descr="cic_logo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5786438"/>
            <a:ext cx="2879725" cy="39687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pic>
        <p:nvPicPr>
          <p:cNvPr id="13319" name="Picture 16" descr="Logo_Reseau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51500" y="692150"/>
            <a:ext cx="3357563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29" name="Group 8"/>
          <p:cNvGrpSpPr>
            <a:grpSpLocks/>
          </p:cNvGrpSpPr>
          <p:nvPr/>
        </p:nvGrpSpPr>
        <p:grpSpPr bwMode="auto">
          <a:xfrm>
            <a:off x="0" y="6172200"/>
            <a:ext cx="9144000" cy="685800"/>
            <a:chOff x="106527600" y="105384600"/>
            <a:chExt cx="7315200" cy="685800"/>
          </a:xfrm>
        </p:grpSpPr>
        <p:sp>
          <p:nvSpPr>
            <p:cNvPr id="22536" name="Rectangle 9"/>
            <p:cNvSpPr>
              <a:spLocks noChangeArrowheads="1"/>
            </p:cNvSpPr>
            <p:nvPr/>
          </p:nvSpPr>
          <p:spPr bwMode="auto">
            <a:xfrm flipV="1">
              <a:off x="106527600" y="105384600"/>
              <a:ext cx="7315200" cy="685800"/>
            </a:xfrm>
            <a:prstGeom prst="rect">
              <a:avLst/>
            </a:prstGeom>
            <a:gradFill rotWithShape="1">
              <a:gsLst>
                <a:gs pos="0">
                  <a:srgbClr val="002F5E"/>
                </a:gs>
                <a:gs pos="100000">
                  <a:srgbClr val="0066CC"/>
                </a:gs>
              </a:gsLst>
              <a:lin ang="2700000" scaled="1"/>
            </a:gradFill>
            <a:ln w="9525" algn="in">
              <a:noFill/>
              <a:miter lim="800000"/>
              <a:headEnd/>
              <a:tailEnd/>
            </a:ln>
          </p:spPr>
          <p:txBody>
            <a:bodyPr lIns="36576" tIns="36576" rIns="36576" bIns="36576"/>
            <a:lstStyle/>
            <a:p>
              <a:endParaRPr lang="en-CA">
                <a:latin typeface="Calibri" pitchFamily="34" charset="0"/>
              </a:endParaRPr>
            </a:p>
          </p:txBody>
        </p:sp>
        <p:sp>
          <p:nvSpPr>
            <p:cNvPr id="25" name="Rectangle 10"/>
            <p:cNvSpPr>
              <a:spLocks noChangeArrowheads="1"/>
            </p:cNvSpPr>
            <p:nvPr/>
          </p:nvSpPr>
          <p:spPr bwMode="auto">
            <a:xfrm>
              <a:off x="106527600" y="105556050"/>
              <a:ext cx="7315200" cy="69850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>
                    <a:alpha val="20000"/>
                  </a:srgbClr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CA">
                <a:latin typeface="+mn-lt"/>
              </a:endParaRPr>
            </a:p>
          </p:txBody>
        </p:sp>
      </p:grpSp>
      <p:grpSp>
        <p:nvGrpSpPr>
          <p:cNvPr id="22530" name="Group 10"/>
          <p:cNvGrpSpPr>
            <a:grpSpLocks/>
          </p:cNvGrpSpPr>
          <p:nvPr/>
        </p:nvGrpSpPr>
        <p:grpSpPr bwMode="auto">
          <a:xfrm rot="10800000" flipH="1">
            <a:off x="0" y="6000750"/>
            <a:ext cx="2400300" cy="1331913"/>
            <a:chOff x="106527600" y="113164614"/>
            <a:chExt cx="2416175" cy="1351907"/>
          </a:xfrm>
        </p:grpSpPr>
        <p:sp>
          <p:nvSpPr>
            <p:cNvPr id="22534" name="Freeform 11"/>
            <p:cNvSpPr>
              <a:spLocks/>
            </p:cNvSpPr>
            <p:nvPr/>
          </p:nvSpPr>
          <p:spPr bwMode="auto">
            <a:xfrm flipH="1" flipV="1">
              <a:off x="106527600" y="113222394"/>
              <a:ext cx="2416175" cy="1294127"/>
            </a:xfrm>
            <a:custGeom>
              <a:avLst/>
              <a:gdLst>
                <a:gd name="T0" fmla="*/ 808125699 w 7224"/>
                <a:gd name="T1" fmla="*/ 108077180 h 3869"/>
                <a:gd name="T2" fmla="*/ 0 w 7224"/>
                <a:gd name="T3" fmla="*/ 0 h 3869"/>
                <a:gd name="T4" fmla="*/ 808125699 w 7224"/>
                <a:gd name="T5" fmla="*/ 42962407 h 3869"/>
                <a:gd name="T6" fmla="*/ 808125699 w 7224"/>
                <a:gd name="T7" fmla="*/ 108077180 h 38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24"/>
                <a:gd name="T13" fmla="*/ 0 h 3869"/>
                <a:gd name="T14" fmla="*/ 7224 w 7224"/>
                <a:gd name="T15" fmla="*/ 3869 h 38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24" h="3869">
                  <a:moveTo>
                    <a:pt x="7224" y="966"/>
                  </a:moveTo>
                  <a:cubicBezTo>
                    <a:pt x="1719" y="3869"/>
                    <a:pt x="0" y="0"/>
                    <a:pt x="0" y="0"/>
                  </a:cubicBezTo>
                  <a:cubicBezTo>
                    <a:pt x="0" y="0"/>
                    <a:pt x="1989" y="3340"/>
                    <a:pt x="7224" y="384"/>
                  </a:cubicBezTo>
                  <a:cubicBezTo>
                    <a:pt x="7221" y="630"/>
                    <a:pt x="7224" y="978"/>
                    <a:pt x="7224" y="966"/>
                  </a:cubicBezTo>
                  <a:close/>
                </a:path>
              </a:pathLst>
            </a:custGeom>
            <a:solidFill>
              <a:srgbClr val="10761C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535" name="Freeform 12"/>
            <p:cNvSpPr>
              <a:spLocks/>
            </p:cNvSpPr>
            <p:nvPr/>
          </p:nvSpPr>
          <p:spPr bwMode="auto">
            <a:xfrm>
              <a:off x="106527600" y="113164614"/>
              <a:ext cx="2166999" cy="1279410"/>
            </a:xfrm>
            <a:custGeom>
              <a:avLst/>
              <a:gdLst>
                <a:gd name="T0" fmla="*/ 0 w 1097"/>
                <a:gd name="T1" fmla="*/ 1886752423 h 648"/>
                <a:gd name="T2" fmla="*/ 2147483647 w 1097"/>
                <a:gd name="T3" fmla="*/ 2147483647 h 648"/>
                <a:gd name="T4" fmla="*/ 0 w 1097"/>
                <a:gd name="T5" fmla="*/ 1504724295 h 648"/>
                <a:gd name="T6" fmla="*/ 0 w 1097"/>
                <a:gd name="T7" fmla="*/ 1886752423 h 6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97"/>
                <a:gd name="T13" fmla="*/ 0 h 648"/>
                <a:gd name="T14" fmla="*/ 1097 w 1097"/>
                <a:gd name="T15" fmla="*/ 648 h 6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97" h="648">
                  <a:moveTo>
                    <a:pt x="0" y="484"/>
                  </a:moveTo>
                  <a:cubicBezTo>
                    <a:pt x="842" y="94"/>
                    <a:pt x="1076" y="603"/>
                    <a:pt x="1097" y="648"/>
                  </a:cubicBezTo>
                  <a:cubicBezTo>
                    <a:pt x="1097" y="648"/>
                    <a:pt x="946" y="0"/>
                    <a:pt x="0" y="386"/>
                  </a:cubicBezTo>
                  <a:lnTo>
                    <a:pt x="0" y="484"/>
                  </a:lnTo>
                  <a:close/>
                </a:path>
              </a:pathLst>
            </a:custGeom>
            <a:solidFill>
              <a:srgbClr val="FFFAE5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2531" name="Title 18"/>
          <p:cNvSpPr>
            <a:spLocks noGrp="1"/>
          </p:cNvSpPr>
          <p:nvPr>
            <p:ph type="title"/>
          </p:nvPr>
        </p:nvSpPr>
        <p:spPr>
          <a:xfrm>
            <a:off x="428625" y="714375"/>
            <a:ext cx="8229600" cy="1214438"/>
          </a:xfrm>
        </p:spPr>
        <p:txBody>
          <a:bodyPr/>
          <a:lstStyle/>
          <a:p>
            <a:pPr eaLnBrk="1" hangingPunct="1"/>
            <a:r>
              <a:rPr lang="en-CA" sz="5400" b="1" smtClean="0">
                <a:latin typeface="Times New Roman" pitchFamily="18" charset="0"/>
                <a:cs typeface="Times New Roman" pitchFamily="18" charset="0"/>
              </a:rPr>
              <a:t>Domaines d’activités(suite)</a:t>
            </a:r>
          </a:p>
        </p:txBody>
      </p:sp>
      <p:sp>
        <p:nvSpPr>
          <p:cNvPr id="14342" name="Content Placeholder 19"/>
          <p:cNvSpPr>
            <a:spLocks noGrp="1"/>
          </p:cNvSpPr>
          <p:nvPr>
            <p:ph idx="1"/>
          </p:nvPr>
        </p:nvSpPr>
        <p:spPr>
          <a:xfrm>
            <a:off x="428625" y="1785938"/>
            <a:ext cx="8229600" cy="4286250"/>
          </a:xfrm>
        </p:spPr>
        <p:txBody>
          <a:bodyPr/>
          <a:lstStyle/>
          <a:p>
            <a:pPr lvl="1" algn="just" eaLnBrk="1" hangingPunct="1">
              <a:buFont typeface="Arial" pitchFamily="34" charset="0"/>
              <a:buChar char="•"/>
              <a:defRPr/>
            </a:pPr>
            <a:r>
              <a:rPr lang="fr-CA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Mise  en œuvre de partenariats visant à favoriser l’intégration économique, sociale et culturelle des immigrants francophones;</a:t>
            </a:r>
          </a:p>
          <a:p>
            <a:pPr lvl="1" eaLnBrk="1" hangingPunct="1">
              <a:buFont typeface="Arial" pitchFamily="34" charset="0"/>
              <a:buChar char="•"/>
              <a:defRPr/>
            </a:pPr>
            <a:r>
              <a:rPr lang="fr-CA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Concertations, partage d’informations (comités en immigrations, forums locaux et régionaux…);</a:t>
            </a:r>
          </a:p>
          <a:p>
            <a:pPr lvl="1" eaLnBrk="1" hangingPunct="1">
              <a:buFont typeface="Arial" pitchFamily="34" charset="0"/>
              <a:buChar char="•"/>
              <a:defRPr/>
            </a:pPr>
            <a:r>
              <a:rPr lang="fr-CA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Promotion des services d’accueil et d’établissement.</a:t>
            </a:r>
          </a:p>
          <a:p>
            <a:pPr algn="just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fr-FR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22533" name="Picture 13" descr="Logo_Reseau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25" y="142875"/>
            <a:ext cx="2428875" cy="88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3" name="Group 8"/>
          <p:cNvGrpSpPr>
            <a:grpSpLocks/>
          </p:cNvGrpSpPr>
          <p:nvPr/>
        </p:nvGrpSpPr>
        <p:grpSpPr bwMode="auto">
          <a:xfrm>
            <a:off x="0" y="6172200"/>
            <a:ext cx="9144000" cy="685800"/>
            <a:chOff x="106527600" y="105384600"/>
            <a:chExt cx="7315200" cy="685800"/>
          </a:xfrm>
        </p:grpSpPr>
        <p:sp>
          <p:nvSpPr>
            <p:cNvPr id="23564" name="Rectangle 9"/>
            <p:cNvSpPr>
              <a:spLocks noChangeArrowheads="1"/>
            </p:cNvSpPr>
            <p:nvPr/>
          </p:nvSpPr>
          <p:spPr bwMode="auto">
            <a:xfrm flipV="1">
              <a:off x="106527600" y="105384600"/>
              <a:ext cx="7315200" cy="685800"/>
            </a:xfrm>
            <a:prstGeom prst="rect">
              <a:avLst/>
            </a:prstGeom>
            <a:gradFill rotWithShape="1">
              <a:gsLst>
                <a:gs pos="0">
                  <a:srgbClr val="002F5E"/>
                </a:gs>
                <a:gs pos="100000">
                  <a:srgbClr val="0066CC"/>
                </a:gs>
              </a:gsLst>
              <a:lin ang="2700000" scaled="1"/>
            </a:gradFill>
            <a:ln w="9525" algn="in">
              <a:noFill/>
              <a:miter lim="800000"/>
              <a:headEnd/>
              <a:tailEnd/>
            </a:ln>
          </p:spPr>
          <p:txBody>
            <a:bodyPr lIns="36576" tIns="36576" rIns="36576" bIns="36576"/>
            <a:lstStyle/>
            <a:p>
              <a:endParaRPr lang="en-CA">
                <a:latin typeface="Calibri" pitchFamily="34" charset="0"/>
              </a:endParaRPr>
            </a:p>
          </p:txBody>
        </p:sp>
        <p:sp>
          <p:nvSpPr>
            <p:cNvPr id="25" name="Rectangle 10"/>
            <p:cNvSpPr>
              <a:spLocks noChangeArrowheads="1"/>
            </p:cNvSpPr>
            <p:nvPr/>
          </p:nvSpPr>
          <p:spPr bwMode="auto">
            <a:xfrm>
              <a:off x="106527600" y="105556050"/>
              <a:ext cx="7315200" cy="69850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>
                    <a:alpha val="20000"/>
                  </a:srgbClr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CA">
                <a:latin typeface="+mn-lt"/>
              </a:endParaRPr>
            </a:p>
          </p:txBody>
        </p:sp>
      </p:grpSp>
      <p:grpSp>
        <p:nvGrpSpPr>
          <p:cNvPr id="23554" name="Group 10"/>
          <p:cNvGrpSpPr>
            <a:grpSpLocks/>
          </p:cNvGrpSpPr>
          <p:nvPr/>
        </p:nvGrpSpPr>
        <p:grpSpPr bwMode="auto">
          <a:xfrm rot="10800000" flipH="1">
            <a:off x="0" y="6000750"/>
            <a:ext cx="2400300" cy="1331913"/>
            <a:chOff x="106527600" y="113164614"/>
            <a:chExt cx="2416175" cy="1351907"/>
          </a:xfrm>
        </p:grpSpPr>
        <p:sp>
          <p:nvSpPr>
            <p:cNvPr id="23562" name="Freeform 11"/>
            <p:cNvSpPr>
              <a:spLocks/>
            </p:cNvSpPr>
            <p:nvPr/>
          </p:nvSpPr>
          <p:spPr bwMode="auto">
            <a:xfrm flipH="1" flipV="1">
              <a:off x="106527600" y="113222394"/>
              <a:ext cx="2416175" cy="1294127"/>
            </a:xfrm>
            <a:custGeom>
              <a:avLst/>
              <a:gdLst>
                <a:gd name="T0" fmla="*/ 808125699 w 7224"/>
                <a:gd name="T1" fmla="*/ 108077180 h 3869"/>
                <a:gd name="T2" fmla="*/ 0 w 7224"/>
                <a:gd name="T3" fmla="*/ 0 h 3869"/>
                <a:gd name="T4" fmla="*/ 808125699 w 7224"/>
                <a:gd name="T5" fmla="*/ 42962407 h 3869"/>
                <a:gd name="T6" fmla="*/ 808125699 w 7224"/>
                <a:gd name="T7" fmla="*/ 108077180 h 38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24"/>
                <a:gd name="T13" fmla="*/ 0 h 3869"/>
                <a:gd name="T14" fmla="*/ 7224 w 7224"/>
                <a:gd name="T15" fmla="*/ 3869 h 38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24" h="3869">
                  <a:moveTo>
                    <a:pt x="7224" y="966"/>
                  </a:moveTo>
                  <a:cubicBezTo>
                    <a:pt x="1719" y="3869"/>
                    <a:pt x="0" y="0"/>
                    <a:pt x="0" y="0"/>
                  </a:cubicBezTo>
                  <a:cubicBezTo>
                    <a:pt x="0" y="0"/>
                    <a:pt x="1989" y="3340"/>
                    <a:pt x="7224" y="384"/>
                  </a:cubicBezTo>
                  <a:cubicBezTo>
                    <a:pt x="7221" y="630"/>
                    <a:pt x="7224" y="978"/>
                    <a:pt x="7224" y="966"/>
                  </a:cubicBezTo>
                  <a:close/>
                </a:path>
              </a:pathLst>
            </a:custGeom>
            <a:solidFill>
              <a:srgbClr val="10761C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563" name="Freeform 12"/>
            <p:cNvSpPr>
              <a:spLocks/>
            </p:cNvSpPr>
            <p:nvPr/>
          </p:nvSpPr>
          <p:spPr bwMode="auto">
            <a:xfrm>
              <a:off x="106527600" y="113164614"/>
              <a:ext cx="2166999" cy="1279410"/>
            </a:xfrm>
            <a:custGeom>
              <a:avLst/>
              <a:gdLst>
                <a:gd name="T0" fmla="*/ 0 w 1097"/>
                <a:gd name="T1" fmla="*/ 1886752423 h 648"/>
                <a:gd name="T2" fmla="*/ 2147483647 w 1097"/>
                <a:gd name="T3" fmla="*/ 2147483647 h 648"/>
                <a:gd name="T4" fmla="*/ 0 w 1097"/>
                <a:gd name="T5" fmla="*/ 1504724295 h 648"/>
                <a:gd name="T6" fmla="*/ 0 w 1097"/>
                <a:gd name="T7" fmla="*/ 1886752423 h 6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97"/>
                <a:gd name="T13" fmla="*/ 0 h 648"/>
                <a:gd name="T14" fmla="*/ 1097 w 1097"/>
                <a:gd name="T15" fmla="*/ 648 h 6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97" h="648">
                  <a:moveTo>
                    <a:pt x="0" y="484"/>
                  </a:moveTo>
                  <a:cubicBezTo>
                    <a:pt x="842" y="94"/>
                    <a:pt x="1076" y="603"/>
                    <a:pt x="1097" y="648"/>
                  </a:cubicBezTo>
                  <a:cubicBezTo>
                    <a:pt x="1097" y="648"/>
                    <a:pt x="946" y="0"/>
                    <a:pt x="0" y="386"/>
                  </a:cubicBezTo>
                  <a:lnTo>
                    <a:pt x="0" y="484"/>
                  </a:lnTo>
                  <a:close/>
                </a:path>
              </a:pathLst>
            </a:custGeom>
            <a:solidFill>
              <a:srgbClr val="FFFAE5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3555" name="Title 18"/>
          <p:cNvSpPr>
            <a:spLocks noGrp="1"/>
          </p:cNvSpPr>
          <p:nvPr>
            <p:ph type="title"/>
          </p:nvPr>
        </p:nvSpPr>
        <p:spPr>
          <a:xfrm>
            <a:off x="428625" y="785813"/>
            <a:ext cx="8229600" cy="1143000"/>
          </a:xfrm>
        </p:spPr>
        <p:txBody>
          <a:bodyPr/>
          <a:lstStyle/>
          <a:p>
            <a:pPr eaLnBrk="1" hangingPunct="1"/>
            <a:r>
              <a:rPr lang="fr-CA" sz="5400" b="1" smtClean="0">
                <a:latin typeface="Times New Roman" pitchFamily="18" charset="0"/>
                <a:cs typeface="Times New Roman" pitchFamily="18" charset="0"/>
              </a:rPr>
              <a:t>Activités/projets réalisés</a:t>
            </a:r>
          </a:p>
        </p:txBody>
      </p:sp>
      <p:sp>
        <p:nvSpPr>
          <p:cNvPr id="14342" name="Content Placeholder 19"/>
          <p:cNvSpPr>
            <a:spLocks noGrp="1"/>
          </p:cNvSpPr>
          <p:nvPr>
            <p:ph idx="1"/>
          </p:nvPr>
        </p:nvSpPr>
        <p:spPr>
          <a:xfrm>
            <a:off x="457200" y="1857375"/>
            <a:ext cx="8229600" cy="4214813"/>
          </a:xfrm>
        </p:spPr>
        <p:txBody>
          <a:bodyPr/>
          <a:lstStyle/>
          <a:p>
            <a:pPr marL="914400" lvl="1" indent="-514350" eaLnBrk="1" hangingPunct="1">
              <a:buFont typeface="Arial" pitchFamily="34" charset="0"/>
              <a:buChar char="•"/>
              <a:defRPr/>
            </a:pPr>
            <a:r>
              <a:rPr lang="fr-CA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Forums de concertation </a:t>
            </a:r>
          </a:p>
          <a:p>
            <a:pPr marL="914400" lvl="1" indent="-514350" eaLnBrk="1" hangingPunct="1">
              <a:buFont typeface="Arial" charset="0"/>
              <a:buNone/>
              <a:defRPr/>
            </a:pPr>
            <a:endParaRPr lang="en-CA" sz="3200" dirty="0" smtClean="0">
              <a:solidFill>
                <a:srgbClr val="002060"/>
              </a:solidFill>
            </a:endParaRPr>
          </a:p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fr-FR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 </a:t>
            </a:r>
          </a:p>
        </p:txBody>
      </p:sp>
      <p:pic>
        <p:nvPicPr>
          <p:cNvPr id="23557" name="Picture 13" descr="Logo_Reseau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25" y="142875"/>
            <a:ext cx="2428875" cy="88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20" descr="IMG_162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19475" y="4365625"/>
            <a:ext cx="2214563" cy="166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21" descr="IMG_1486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19475" y="2492375"/>
            <a:ext cx="2214563" cy="166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22" descr="IMG_0340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72188" y="3143250"/>
            <a:ext cx="257175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1" name="Picture 14" descr="Forum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63" y="3214688"/>
            <a:ext cx="2571750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7" name="Group 8"/>
          <p:cNvGrpSpPr>
            <a:grpSpLocks/>
          </p:cNvGrpSpPr>
          <p:nvPr/>
        </p:nvGrpSpPr>
        <p:grpSpPr bwMode="auto">
          <a:xfrm>
            <a:off x="0" y="6172200"/>
            <a:ext cx="9144000" cy="685800"/>
            <a:chOff x="106527600" y="105384600"/>
            <a:chExt cx="7315200" cy="685800"/>
          </a:xfrm>
        </p:grpSpPr>
        <p:sp>
          <p:nvSpPr>
            <p:cNvPr id="24584" name="Rectangle 9"/>
            <p:cNvSpPr>
              <a:spLocks noChangeArrowheads="1"/>
            </p:cNvSpPr>
            <p:nvPr/>
          </p:nvSpPr>
          <p:spPr bwMode="auto">
            <a:xfrm flipV="1">
              <a:off x="106527600" y="105384600"/>
              <a:ext cx="7315200" cy="685800"/>
            </a:xfrm>
            <a:prstGeom prst="rect">
              <a:avLst/>
            </a:prstGeom>
            <a:gradFill rotWithShape="1">
              <a:gsLst>
                <a:gs pos="0">
                  <a:srgbClr val="002F5E"/>
                </a:gs>
                <a:gs pos="100000">
                  <a:srgbClr val="0066CC"/>
                </a:gs>
              </a:gsLst>
              <a:lin ang="2700000" scaled="1"/>
            </a:gradFill>
            <a:ln w="9525" algn="in">
              <a:noFill/>
              <a:miter lim="800000"/>
              <a:headEnd/>
              <a:tailEnd/>
            </a:ln>
          </p:spPr>
          <p:txBody>
            <a:bodyPr lIns="36576" tIns="36576" rIns="36576" bIns="36576"/>
            <a:lstStyle/>
            <a:p>
              <a:endParaRPr lang="en-CA">
                <a:latin typeface="Calibri" pitchFamily="34" charset="0"/>
              </a:endParaRPr>
            </a:p>
          </p:txBody>
        </p:sp>
        <p:sp>
          <p:nvSpPr>
            <p:cNvPr id="25" name="Rectangle 10"/>
            <p:cNvSpPr>
              <a:spLocks noChangeArrowheads="1"/>
            </p:cNvSpPr>
            <p:nvPr/>
          </p:nvSpPr>
          <p:spPr bwMode="auto">
            <a:xfrm>
              <a:off x="106527600" y="105556050"/>
              <a:ext cx="7315200" cy="69850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>
                    <a:alpha val="20000"/>
                  </a:srgbClr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CA">
                <a:latin typeface="+mn-lt"/>
              </a:endParaRPr>
            </a:p>
          </p:txBody>
        </p:sp>
      </p:grpSp>
      <p:grpSp>
        <p:nvGrpSpPr>
          <p:cNvPr id="24578" name="Group 10"/>
          <p:cNvGrpSpPr>
            <a:grpSpLocks/>
          </p:cNvGrpSpPr>
          <p:nvPr/>
        </p:nvGrpSpPr>
        <p:grpSpPr bwMode="auto">
          <a:xfrm rot="10800000" flipH="1">
            <a:off x="0" y="6000750"/>
            <a:ext cx="2400300" cy="1331913"/>
            <a:chOff x="106527600" y="113164614"/>
            <a:chExt cx="2416175" cy="1351907"/>
          </a:xfrm>
        </p:grpSpPr>
        <p:sp>
          <p:nvSpPr>
            <p:cNvPr id="24582" name="Freeform 11"/>
            <p:cNvSpPr>
              <a:spLocks/>
            </p:cNvSpPr>
            <p:nvPr/>
          </p:nvSpPr>
          <p:spPr bwMode="auto">
            <a:xfrm flipH="1" flipV="1">
              <a:off x="106527600" y="113222394"/>
              <a:ext cx="2416175" cy="1294127"/>
            </a:xfrm>
            <a:custGeom>
              <a:avLst/>
              <a:gdLst>
                <a:gd name="T0" fmla="*/ 808125699 w 7224"/>
                <a:gd name="T1" fmla="*/ 108077180 h 3869"/>
                <a:gd name="T2" fmla="*/ 0 w 7224"/>
                <a:gd name="T3" fmla="*/ 0 h 3869"/>
                <a:gd name="T4" fmla="*/ 808125699 w 7224"/>
                <a:gd name="T5" fmla="*/ 42962407 h 3869"/>
                <a:gd name="T6" fmla="*/ 808125699 w 7224"/>
                <a:gd name="T7" fmla="*/ 108077180 h 38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24"/>
                <a:gd name="T13" fmla="*/ 0 h 3869"/>
                <a:gd name="T14" fmla="*/ 7224 w 7224"/>
                <a:gd name="T15" fmla="*/ 3869 h 38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24" h="3869">
                  <a:moveTo>
                    <a:pt x="7224" y="966"/>
                  </a:moveTo>
                  <a:cubicBezTo>
                    <a:pt x="1719" y="3869"/>
                    <a:pt x="0" y="0"/>
                    <a:pt x="0" y="0"/>
                  </a:cubicBezTo>
                  <a:cubicBezTo>
                    <a:pt x="0" y="0"/>
                    <a:pt x="1989" y="3340"/>
                    <a:pt x="7224" y="384"/>
                  </a:cubicBezTo>
                  <a:cubicBezTo>
                    <a:pt x="7221" y="630"/>
                    <a:pt x="7224" y="978"/>
                    <a:pt x="7224" y="966"/>
                  </a:cubicBezTo>
                  <a:close/>
                </a:path>
              </a:pathLst>
            </a:custGeom>
            <a:solidFill>
              <a:srgbClr val="10761C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583" name="Freeform 12"/>
            <p:cNvSpPr>
              <a:spLocks/>
            </p:cNvSpPr>
            <p:nvPr/>
          </p:nvSpPr>
          <p:spPr bwMode="auto">
            <a:xfrm>
              <a:off x="106527600" y="113164614"/>
              <a:ext cx="2166999" cy="1279410"/>
            </a:xfrm>
            <a:custGeom>
              <a:avLst/>
              <a:gdLst>
                <a:gd name="T0" fmla="*/ 0 w 1097"/>
                <a:gd name="T1" fmla="*/ 1886752423 h 648"/>
                <a:gd name="T2" fmla="*/ 2147483647 w 1097"/>
                <a:gd name="T3" fmla="*/ 2147483647 h 648"/>
                <a:gd name="T4" fmla="*/ 0 w 1097"/>
                <a:gd name="T5" fmla="*/ 1504724295 h 648"/>
                <a:gd name="T6" fmla="*/ 0 w 1097"/>
                <a:gd name="T7" fmla="*/ 1886752423 h 6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97"/>
                <a:gd name="T13" fmla="*/ 0 h 648"/>
                <a:gd name="T14" fmla="*/ 1097 w 1097"/>
                <a:gd name="T15" fmla="*/ 648 h 6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97" h="648">
                  <a:moveTo>
                    <a:pt x="0" y="484"/>
                  </a:moveTo>
                  <a:cubicBezTo>
                    <a:pt x="842" y="94"/>
                    <a:pt x="1076" y="603"/>
                    <a:pt x="1097" y="648"/>
                  </a:cubicBezTo>
                  <a:cubicBezTo>
                    <a:pt x="1097" y="648"/>
                    <a:pt x="946" y="0"/>
                    <a:pt x="0" y="386"/>
                  </a:cubicBezTo>
                  <a:lnTo>
                    <a:pt x="0" y="484"/>
                  </a:lnTo>
                  <a:close/>
                </a:path>
              </a:pathLst>
            </a:custGeom>
            <a:solidFill>
              <a:srgbClr val="FFFAE5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4579" name="Title 18"/>
          <p:cNvSpPr>
            <a:spLocks noGrp="1"/>
          </p:cNvSpPr>
          <p:nvPr>
            <p:ph type="title"/>
          </p:nvPr>
        </p:nvSpPr>
        <p:spPr>
          <a:xfrm>
            <a:off x="428625" y="785813"/>
            <a:ext cx="8229600" cy="1143000"/>
          </a:xfrm>
        </p:spPr>
        <p:txBody>
          <a:bodyPr/>
          <a:lstStyle/>
          <a:p>
            <a:pPr eaLnBrk="1" hangingPunct="1"/>
            <a:r>
              <a:rPr lang="fr-CA" sz="4800" b="1" smtClean="0">
                <a:latin typeface="Times New Roman" pitchFamily="18" charset="0"/>
                <a:cs typeface="Times New Roman" pitchFamily="18" charset="0"/>
              </a:rPr>
              <a:t>Activités/projets réalisés(suite)</a:t>
            </a:r>
          </a:p>
        </p:txBody>
      </p:sp>
      <p:sp>
        <p:nvSpPr>
          <p:cNvPr id="14342" name="Content Placeholder 19"/>
          <p:cNvSpPr>
            <a:spLocks noGrp="1"/>
          </p:cNvSpPr>
          <p:nvPr>
            <p:ph idx="1"/>
          </p:nvPr>
        </p:nvSpPr>
        <p:spPr>
          <a:xfrm>
            <a:off x="428625" y="1928813"/>
            <a:ext cx="8229600" cy="4143375"/>
          </a:xfrm>
        </p:spPr>
        <p:txBody>
          <a:bodyPr/>
          <a:lstStyle/>
          <a:p>
            <a:pPr algn="just" eaLnBrk="1" hangingPunct="1">
              <a:defRPr/>
            </a:pPr>
            <a:r>
              <a:rPr lang="fr-CA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Création d’un cadre permanent de concertation et de partage d’expériences et de pratiques entre  organismes fournisseurs de services d’accueil et d’établissement dans le Centre-</a:t>
            </a:r>
            <a:r>
              <a:rPr lang="fr-CA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Sud-Ouest</a:t>
            </a:r>
            <a:r>
              <a:rPr lang="fr-CA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 eaLnBrk="1" hangingPunct="1">
              <a:defRPr/>
            </a:pPr>
            <a:r>
              <a:rPr lang="fr-CA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Ateliers dans le cadre des fonds de microcrédit (partenariat avec la Bonne affaire et le REFIF);</a:t>
            </a:r>
          </a:p>
          <a:p>
            <a:pPr eaLnBrk="1" hangingPunct="1">
              <a:buFont typeface="Arial" charset="0"/>
              <a:buNone/>
              <a:defRPr/>
            </a:pPr>
            <a:endParaRPr lang="en-CA" dirty="0" smtClean="0">
              <a:solidFill>
                <a:srgbClr val="002060"/>
              </a:solidFill>
            </a:endParaRPr>
          </a:p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fr-FR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 </a:t>
            </a:r>
          </a:p>
        </p:txBody>
      </p:sp>
      <p:pic>
        <p:nvPicPr>
          <p:cNvPr id="24581" name="Picture 13" descr="Logo_Reseau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25" y="142875"/>
            <a:ext cx="2428875" cy="88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1" name="Group 8"/>
          <p:cNvGrpSpPr>
            <a:grpSpLocks/>
          </p:cNvGrpSpPr>
          <p:nvPr/>
        </p:nvGrpSpPr>
        <p:grpSpPr bwMode="auto">
          <a:xfrm>
            <a:off x="0" y="6172200"/>
            <a:ext cx="9144000" cy="685800"/>
            <a:chOff x="106527600" y="105384600"/>
            <a:chExt cx="7315200" cy="685800"/>
          </a:xfrm>
        </p:grpSpPr>
        <p:sp>
          <p:nvSpPr>
            <p:cNvPr id="25612" name="Rectangle 9"/>
            <p:cNvSpPr>
              <a:spLocks noChangeArrowheads="1"/>
            </p:cNvSpPr>
            <p:nvPr/>
          </p:nvSpPr>
          <p:spPr bwMode="auto">
            <a:xfrm flipV="1">
              <a:off x="106527600" y="105384600"/>
              <a:ext cx="7315200" cy="685800"/>
            </a:xfrm>
            <a:prstGeom prst="rect">
              <a:avLst/>
            </a:prstGeom>
            <a:gradFill rotWithShape="1">
              <a:gsLst>
                <a:gs pos="0">
                  <a:srgbClr val="002F5E"/>
                </a:gs>
                <a:gs pos="100000">
                  <a:srgbClr val="0066CC"/>
                </a:gs>
              </a:gsLst>
              <a:lin ang="2700000" scaled="1"/>
            </a:gradFill>
            <a:ln w="9525" algn="in">
              <a:noFill/>
              <a:miter lim="800000"/>
              <a:headEnd/>
              <a:tailEnd/>
            </a:ln>
          </p:spPr>
          <p:txBody>
            <a:bodyPr lIns="36576" tIns="36576" rIns="36576" bIns="36576"/>
            <a:lstStyle/>
            <a:p>
              <a:endParaRPr lang="en-CA">
                <a:latin typeface="Calibri" pitchFamily="34" charset="0"/>
              </a:endParaRPr>
            </a:p>
          </p:txBody>
        </p:sp>
        <p:sp>
          <p:nvSpPr>
            <p:cNvPr id="25" name="Rectangle 10"/>
            <p:cNvSpPr>
              <a:spLocks noChangeArrowheads="1"/>
            </p:cNvSpPr>
            <p:nvPr/>
          </p:nvSpPr>
          <p:spPr bwMode="auto">
            <a:xfrm>
              <a:off x="106527600" y="105556050"/>
              <a:ext cx="7315200" cy="69850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>
                    <a:alpha val="20000"/>
                  </a:srgbClr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CA">
                <a:latin typeface="+mn-lt"/>
              </a:endParaRPr>
            </a:p>
          </p:txBody>
        </p:sp>
      </p:grpSp>
      <p:grpSp>
        <p:nvGrpSpPr>
          <p:cNvPr id="25602" name="Group 10"/>
          <p:cNvGrpSpPr>
            <a:grpSpLocks/>
          </p:cNvGrpSpPr>
          <p:nvPr/>
        </p:nvGrpSpPr>
        <p:grpSpPr bwMode="auto">
          <a:xfrm rot="10800000" flipH="1">
            <a:off x="0" y="6000750"/>
            <a:ext cx="2400300" cy="1331913"/>
            <a:chOff x="106527600" y="113164614"/>
            <a:chExt cx="2416175" cy="1351907"/>
          </a:xfrm>
        </p:grpSpPr>
        <p:sp>
          <p:nvSpPr>
            <p:cNvPr id="25610" name="Freeform 11"/>
            <p:cNvSpPr>
              <a:spLocks/>
            </p:cNvSpPr>
            <p:nvPr/>
          </p:nvSpPr>
          <p:spPr bwMode="auto">
            <a:xfrm flipH="1" flipV="1">
              <a:off x="106527600" y="113222394"/>
              <a:ext cx="2416175" cy="1294127"/>
            </a:xfrm>
            <a:custGeom>
              <a:avLst/>
              <a:gdLst>
                <a:gd name="T0" fmla="*/ 808125699 w 7224"/>
                <a:gd name="T1" fmla="*/ 108077180 h 3869"/>
                <a:gd name="T2" fmla="*/ 0 w 7224"/>
                <a:gd name="T3" fmla="*/ 0 h 3869"/>
                <a:gd name="T4" fmla="*/ 808125699 w 7224"/>
                <a:gd name="T5" fmla="*/ 42962407 h 3869"/>
                <a:gd name="T6" fmla="*/ 808125699 w 7224"/>
                <a:gd name="T7" fmla="*/ 108077180 h 38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24"/>
                <a:gd name="T13" fmla="*/ 0 h 3869"/>
                <a:gd name="T14" fmla="*/ 7224 w 7224"/>
                <a:gd name="T15" fmla="*/ 3869 h 38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24" h="3869">
                  <a:moveTo>
                    <a:pt x="7224" y="966"/>
                  </a:moveTo>
                  <a:cubicBezTo>
                    <a:pt x="1719" y="3869"/>
                    <a:pt x="0" y="0"/>
                    <a:pt x="0" y="0"/>
                  </a:cubicBezTo>
                  <a:cubicBezTo>
                    <a:pt x="0" y="0"/>
                    <a:pt x="1989" y="3340"/>
                    <a:pt x="7224" y="384"/>
                  </a:cubicBezTo>
                  <a:cubicBezTo>
                    <a:pt x="7221" y="630"/>
                    <a:pt x="7224" y="978"/>
                    <a:pt x="7224" y="966"/>
                  </a:cubicBezTo>
                  <a:close/>
                </a:path>
              </a:pathLst>
            </a:custGeom>
            <a:solidFill>
              <a:srgbClr val="10761C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611" name="Freeform 12"/>
            <p:cNvSpPr>
              <a:spLocks/>
            </p:cNvSpPr>
            <p:nvPr/>
          </p:nvSpPr>
          <p:spPr bwMode="auto">
            <a:xfrm>
              <a:off x="106527600" y="113164614"/>
              <a:ext cx="2166999" cy="1279410"/>
            </a:xfrm>
            <a:custGeom>
              <a:avLst/>
              <a:gdLst>
                <a:gd name="T0" fmla="*/ 0 w 1097"/>
                <a:gd name="T1" fmla="*/ 1886752423 h 648"/>
                <a:gd name="T2" fmla="*/ 2147483647 w 1097"/>
                <a:gd name="T3" fmla="*/ 2147483647 h 648"/>
                <a:gd name="T4" fmla="*/ 0 w 1097"/>
                <a:gd name="T5" fmla="*/ 1504724295 h 648"/>
                <a:gd name="T6" fmla="*/ 0 w 1097"/>
                <a:gd name="T7" fmla="*/ 1886752423 h 6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97"/>
                <a:gd name="T13" fmla="*/ 0 h 648"/>
                <a:gd name="T14" fmla="*/ 1097 w 1097"/>
                <a:gd name="T15" fmla="*/ 648 h 6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97" h="648">
                  <a:moveTo>
                    <a:pt x="0" y="484"/>
                  </a:moveTo>
                  <a:cubicBezTo>
                    <a:pt x="842" y="94"/>
                    <a:pt x="1076" y="603"/>
                    <a:pt x="1097" y="648"/>
                  </a:cubicBezTo>
                  <a:cubicBezTo>
                    <a:pt x="1097" y="648"/>
                    <a:pt x="946" y="0"/>
                    <a:pt x="0" y="386"/>
                  </a:cubicBezTo>
                  <a:lnTo>
                    <a:pt x="0" y="484"/>
                  </a:lnTo>
                  <a:close/>
                </a:path>
              </a:pathLst>
            </a:custGeom>
            <a:solidFill>
              <a:srgbClr val="FFFAE5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5603" name="Title 18"/>
          <p:cNvSpPr>
            <a:spLocks noGrp="1"/>
          </p:cNvSpPr>
          <p:nvPr>
            <p:ph type="title"/>
          </p:nvPr>
        </p:nvSpPr>
        <p:spPr>
          <a:xfrm>
            <a:off x="428625" y="785813"/>
            <a:ext cx="8229600" cy="1143000"/>
          </a:xfrm>
        </p:spPr>
        <p:txBody>
          <a:bodyPr/>
          <a:lstStyle/>
          <a:p>
            <a:pPr eaLnBrk="1" hangingPunct="1"/>
            <a:r>
              <a:rPr lang="fr-CA" sz="4800" b="1" smtClean="0">
                <a:latin typeface="Times New Roman" pitchFamily="18" charset="0"/>
                <a:cs typeface="Times New Roman" pitchFamily="18" charset="0"/>
              </a:rPr>
              <a:t>Activités/projets réalisés(suite)</a:t>
            </a:r>
          </a:p>
        </p:txBody>
      </p:sp>
      <p:sp>
        <p:nvSpPr>
          <p:cNvPr id="14342" name="Content Placeholder 19"/>
          <p:cNvSpPr>
            <a:spLocks noGrp="1"/>
          </p:cNvSpPr>
          <p:nvPr>
            <p:ph idx="1"/>
          </p:nvPr>
        </p:nvSpPr>
        <p:spPr>
          <a:xfrm>
            <a:off x="457200" y="1928813"/>
            <a:ext cx="8229600" cy="4000500"/>
          </a:xfrm>
        </p:spPr>
        <p:txBody>
          <a:bodyPr/>
          <a:lstStyle/>
          <a:p>
            <a:pPr eaLnBrk="1" hangingPunct="1">
              <a:defRPr/>
            </a:pPr>
            <a:r>
              <a:rPr lang="fr-CA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Soutien à des projets locaux (coopératives de production et de distribution,</a:t>
            </a:r>
            <a:r>
              <a:rPr lang="fr-CA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CA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coopérative</a:t>
            </a:r>
            <a:r>
              <a:rPr lang="fr-CA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CA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de couture et </a:t>
            </a:r>
            <a:r>
              <a:rPr lang="fr-CA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Sitecom</a:t>
            </a:r>
            <a:r>
              <a:rPr lang="fr-CA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...);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fr-FR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 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endParaRPr lang="fr-FR" dirty="0" smtClean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5605" name="Picture 13" descr="Logo_Reseau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5125" y="142875"/>
            <a:ext cx="2428875" cy="88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6" descr="C:\Users\Ethel\Desktop\forum fev cesoc\cso\samaritaine 2.JP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1214438" y="3500438"/>
            <a:ext cx="3095625" cy="212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7" name="Rectangle 12"/>
          <p:cNvSpPr>
            <a:spLocks noChangeArrowheads="1"/>
          </p:cNvSpPr>
          <p:nvPr/>
        </p:nvSpPr>
        <p:spPr bwMode="auto">
          <a:xfrm>
            <a:off x="1071563" y="5643563"/>
            <a:ext cx="3492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CA">
                <a:solidFill>
                  <a:srgbClr val="FF0000"/>
                </a:solidFill>
              </a:rPr>
              <a:t>Jardin communautaire-Brantford</a:t>
            </a:r>
          </a:p>
        </p:txBody>
      </p:sp>
      <p:pic>
        <p:nvPicPr>
          <p:cNvPr id="25608" name="Picture 4" descr="C:\Users\Ethel\Desktop\forum fev cesoc\cso\niagara recolte 2.JP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5214938" y="3500438"/>
            <a:ext cx="3071812" cy="214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9" name="Rectangle 15"/>
          <p:cNvSpPr>
            <a:spLocks noChangeArrowheads="1"/>
          </p:cNvSpPr>
          <p:nvPr/>
        </p:nvSpPr>
        <p:spPr bwMode="auto">
          <a:xfrm>
            <a:off x="5072063" y="5643563"/>
            <a:ext cx="34036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CA">
                <a:solidFill>
                  <a:srgbClr val="FF0000"/>
                </a:solidFill>
              </a:rPr>
              <a:t>Jardin Communautaire-Niagara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5" name="Group 8"/>
          <p:cNvGrpSpPr>
            <a:grpSpLocks/>
          </p:cNvGrpSpPr>
          <p:nvPr/>
        </p:nvGrpSpPr>
        <p:grpSpPr bwMode="auto">
          <a:xfrm>
            <a:off x="0" y="6172200"/>
            <a:ext cx="9144000" cy="685800"/>
            <a:chOff x="106527600" y="105384600"/>
            <a:chExt cx="7315200" cy="685800"/>
          </a:xfrm>
        </p:grpSpPr>
        <p:sp>
          <p:nvSpPr>
            <p:cNvPr id="26632" name="Rectangle 9"/>
            <p:cNvSpPr>
              <a:spLocks noChangeArrowheads="1"/>
            </p:cNvSpPr>
            <p:nvPr/>
          </p:nvSpPr>
          <p:spPr bwMode="auto">
            <a:xfrm flipV="1">
              <a:off x="106527600" y="105384600"/>
              <a:ext cx="7315200" cy="685800"/>
            </a:xfrm>
            <a:prstGeom prst="rect">
              <a:avLst/>
            </a:prstGeom>
            <a:gradFill rotWithShape="1">
              <a:gsLst>
                <a:gs pos="0">
                  <a:srgbClr val="002F5E"/>
                </a:gs>
                <a:gs pos="100000">
                  <a:srgbClr val="0066CC"/>
                </a:gs>
              </a:gsLst>
              <a:lin ang="2700000" scaled="1"/>
            </a:gradFill>
            <a:ln w="9525" algn="in">
              <a:noFill/>
              <a:miter lim="800000"/>
              <a:headEnd/>
              <a:tailEnd/>
            </a:ln>
          </p:spPr>
          <p:txBody>
            <a:bodyPr lIns="36576" tIns="36576" rIns="36576" bIns="36576"/>
            <a:lstStyle/>
            <a:p>
              <a:endParaRPr lang="en-CA">
                <a:latin typeface="Calibri" pitchFamily="34" charset="0"/>
              </a:endParaRPr>
            </a:p>
          </p:txBody>
        </p:sp>
        <p:sp>
          <p:nvSpPr>
            <p:cNvPr id="25" name="Rectangle 10"/>
            <p:cNvSpPr>
              <a:spLocks noChangeArrowheads="1"/>
            </p:cNvSpPr>
            <p:nvPr/>
          </p:nvSpPr>
          <p:spPr bwMode="auto">
            <a:xfrm>
              <a:off x="106527600" y="105556050"/>
              <a:ext cx="7315200" cy="69850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>
                    <a:alpha val="20000"/>
                  </a:srgbClr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CA">
                <a:latin typeface="+mn-lt"/>
              </a:endParaRPr>
            </a:p>
          </p:txBody>
        </p:sp>
      </p:grpSp>
      <p:grpSp>
        <p:nvGrpSpPr>
          <p:cNvPr id="26626" name="Group 10"/>
          <p:cNvGrpSpPr>
            <a:grpSpLocks/>
          </p:cNvGrpSpPr>
          <p:nvPr/>
        </p:nvGrpSpPr>
        <p:grpSpPr bwMode="auto">
          <a:xfrm rot="10800000" flipH="1">
            <a:off x="0" y="6000750"/>
            <a:ext cx="2400300" cy="1331913"/>
            <a:chOff x="106527600" y="113164614"/>
            <a:chExt cx="2416175" cy="1351907"/>
          </a:xfrm>
        </p:grpSpPr>
        <p:sp>
          <p:nvSpPr>
            <p:cNvPr id="26630" name="Freeform 11"/>
            <p:cNvSpPr>
              <a:spLocks/>
            </p:cNvSpPr>
            <p:nvPr/>
          </p:nvSpPr>
          <p:spPr bwMode="auto">
            <a:xfrm flipH="1" flipV="1">
              <a:off x="106527600" y="113222394"/>
              <a:ext cx="2416175" cy="1294127"/>
            </a:xfrm>
            <a:custGeom>
              <a:avLst/>
              <a:gdLst>
                <a:gd name="T0" fmla="*/ 808125699 w 7224"/>
                <a:gd name="T1" fmla="*/ 108077180 h 3869"/>
                <a:gd name="T2" fmla="*/ 0 w 7224"/>
                <a:gd name="T3" fmla="*/ 0 h 3869"/>
                <a:gd name="T4" fmla="*/ 808125699 w 7224"/>
                <a:gd name="T5" fmla="*/ 42962407 h 3869"/>
                <a:gd name="T6" fmla="*/ 808125699 w 7224"/>
                <a:gd name="T7" fmla="*/ 108077180 h 38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24"/>
                <a:gd name="T13" fmla="*/ 0 h 3869"/>
                <a:gd name="T14" fmla="*/ 7224 w 7224"/>
                <a:gd name="T15" fmla="*/ 3869 h 38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24" h="3869">
                  <a:moveTo>
                    <a:pt x="7224" y="966"/>
                  </a:moveTo>
                  <a:cubicBezTo>
                    <a:pt x="1719" y="3869"/>
                    <a:pt x="0" y="0"/>
                    <a:pt x="0" y="0"/>
                  </a:cubicBezTo>
                  <a:cubicBezTo>
                    <a:pt x="0" y="0"/>
                    <a:pt x="1989" y="3340"/>
                    <a:pt x="7224" y="384"/>
                  </a:cubicBezTo>
                  <a:cubicBezTo>
                    <a:pt x="7221" y="630"/>
                    <a:pt x="7224" y="978"/>
                    <a:pt x="7224" y="966"/>
                  </a:cubicBezTo>
                  <a:close/>
                </a:path>
              </a:pathLst>
            </a:custGeom>
            <a:solidFill>
              <a:srgbClr val="10761C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31" name="Freeform 12"/>
            <p:cNvSpPr>
              <a:spLocks/>
            </p:cNvSpPr>
            <p:nvPr/>
          </p:nvSpPr>
          <p:spPr bwMode="auto">
            <a:xfrm>
              <a:off x="106527600" y="113164614"/>
              <a:ext cx="2166999" cy="1279410"/>
            </a:xfrm>
            <a:custGeom>
              <a:avLst/>
              <a:gdLst>
                <a:gd name="T0" fmla="*/ 0 w 1097"/>
                <a:gd name="T1" fmla="*/ 1886752423 h 648"/>
                <a:gd name="T2" fmla="*/ 2147483647 w 1097"/>
                <a:gd name="T3" fmla="*/ 2147483647 h 648"/>
                <a:gd name="T4" fmla="*/ 0 w 1097"/>
                <a:gd name="T5" fmla="*/ 1504724295 h 648"/>
                <a:gd name="T6" fmla="*/ 0 w 1097"/>
                <a:gd name="T7" fmla="*/ 1886752423 h 6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97"/>
                <a:gd name="T13" fmla="*/ 0 h 648"/>
                <a:gd name="T14" fmla="*/ 1097 w 1097"/>
                <a:gd name="T15" fmla="*/ 648 h 6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97" h="648">
                  <a:moveTo>
                    <a:pt x="0" y="484"/>
                  </a:moveTo>
                  <a:cubicBezTo>
                    <a:pt x="842" y="94"/>
                    <a:pt x="1076" y="603"/>
                    <a:pt x="1097" y="648"/>
                  </a:cubicBezTo>
                  <a:cubicBezTo>
                    <a:pt x="1097" y="648"/>
                    <a:pt x="946" y="0"/>
                    <a:pt x="0" y="386"/>
                  </a:cubicBezTo>
                  <a:lnTo>
                    <a:pt x="0" y="484"/>
                  </a:lnTo>
                  <a:close/>
                </a:path>
              </a:pathLst>
            </a:custGeom>
            <a:solidFill>
              <a:srgbClr val="FFFAE5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6627" name="Title 18"/>
          <p:cNvSpPr>
            <a:spLocks noGrp="1"/>
          </p:cNvSpPr>
          <p:nvPr>
            <p:ph type="title"/>
          </p:nvPr>
        </p:nvSpPr>
        <p:spPr>
          <a:xfrm>
            <a:off x="428625" y="785813"/>
            <a:ext cx="8229600" cy="1143000"/>
          </a:xfrm>
        </p:spPr>
        <p:txBody>
          <a:bodyPr/>
          <a:lstStyle/>
          <a:p>
            <a:pPr eaLnBrk="1" hangingPunct="1"/>
            <a:r>
              <a:rPr lang="fr-CA" sz="4800" b="1" smtClean="0">
                <a:latin typeface="Times New Roman" pitchFamily="18" charset="0"/>
                <a:cs typeface="Times New Roman" pitchFamily="18" charset="0"/>
              </a:rPr>
              <a:t>Activités/projets réalisés(suite)</a:t>
            </a:r>
            <a:endParaRPr lang="en-CA" sz="4800" b="1" smtClean="0"/>
          </a:p>
        </p:txBody>
      </p:sp>
      <p:sp>
        <p:nvSpPr>
          <p:cNvPr id="14342" name="Content Placeholder 19"/>
          <p:cNvSpPr>
            <a:spLocks noGrp="1"/>
          </p:cNvSpPr>
          <p:nvPr>
            <p:ph idx="1"/>
          </p:nvPr>
        </p:nvSpPr>
        <p:spPr>
          <a:xfrm>
            <a:off x="428625" y="2357438"/>
            <a:ext cx="8229600" cy="3357562"/>
          </a:xfrm>
        </p:spPr>
        <p:txBody>
          <a:bodyPr/>
          <a:lstStyle/>
          <a:p>
            <a:pPr marL="914400" lvl="1" indent="-514350" algn="just" eaLnBrk="1" hangingPunct="1">
              <a:buFont typeface="Arial" pitchFamily="34" charset="0"/>
              <a:buChar char="•"/>
              <a:defRPr/>
            </a:pPr>
            <a:r>
              <a:rPr lang="fr-FR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Ateliers de renforcement de capacités des organismes francophones (gouvernance, gestion financière...);</a:t>
            </a:r>
          </a:p>
          <a:p>
            <a:pPr marL="914400" lvl="1" indent="-514350" algn="just" eaLnBrk="1" hangingPunct="1">
              <a:buFont typeface="Arial" pitchFamily="34" charset="0"/>
              <a:buChar char="•"/>
              <a:defRPr/>
            </a:pPr>
            <a:r>
              <a:rPr lang="fr-FR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Mise en place et /ou participation à la mise en place de comités locaux en immigration;</a:t>
            </a:r>
          </a:p>
          <a:p>
            <a:pPr marL="914400" lvl="1" indent="-514350" eaLnBrk="1" hangingPunct="1">
              <a:buFont typeface="Arial" pitchFamily="34" charset="0"/>
              <a:buChar char="•"/>
              <a:defRPr/>
            </a:pPr>
            <a:endParaRPr lang="en-CA" sz="3200" dirty="0" smtClean="0">
              <a:solidFill>
                <a:srgbClr val="002060"/>
              </a:solidFill>
            </a:endParaRPr>
          </a:p>
          <a:p>
            <a:pPr marL="914400" lvl="1" indent="-514350" eaLnBrk="1" hangingPunct="1">
              <a:buFont typeface="Arial" charset="0"/>
              <a:buNone/>
              <a:defRPr/>
            </a:pPr>
            <a:endParaRPr lang="en-CA" sz="3200" dirty="0" smtClean="0">
              <a:solidFill>
                <a:srgbClr val="002060"/>
              </a:solidFill>
            </a:endParaRPr>
          </a:p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fr-FR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 </a:t>
            </a:r>
          </a:p>
        </p:txBody>
      </p:sp>
      <p:pic>
        <p:nvPicPr>
          <p:cNvPr id="26629" name="Picture 13" descr="Logo_Reseau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25" y="142875"/>
            <a:ext cx="2428875" cy="88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49" name="Group 8"/>
          <p:cNvGrpSpPr>
            <a:grpSpLocks/>
          </p:cNvGrpSpPr>
          <p:nvPr/>
        </p:nvGrpSpPr>
        <p:grpSpPr bwMode="auto">
          <a:xfrm>
            <a:off x="0" y="6172200"/>
            <a:ext cx="9144000" cy="685800"/>
            <a:chOff x="106527600" y="105384600"/>
            <a:chExt cx="7315200" cy="685800"/>
          </a:xfrm>
        </p:grpSpPr>
        <p:sp>
          <p:nvSpPr>
            <p:cNvPr id="27659" name="Rectangle 9"/>
            <p:cNvSpPr>
              <a:spLocks noChangeArrowheads="1"/>
            </p:cNvSpPr>
            <p:nvPr/>
          </p:nvSpPr>
          <p:spPr bwMode="auto">
            <a:xfrm flipV="1">
              <a:off x="106527600" y="105384600"/>
              <a:ext cx="7315200" cy="685800"/>
            </a:xfrm>
            <a:prstGeom prst="rect">
              <a:avLst/>
            </a:prstGeom>
            <a:gradFill rotWithShape="1">
              <a:gsLst>
                <a:gs pos="0">
                  <a:srgbClr val="002F5E"/>
                </a:gs>
                <a:gs pos="100000">
                  <a:srgbClr val="0066CC"/>
                </a:gs>
              </a:gsLst>
              <a:lin ang="2700000" scaled="1"/>
            </a:gradFill>
            <a:ln w="9525" algn="in">
              <a:noFill/>
              <a:miter lim="800000"/>
              <a:headEnd/>
              <a:tailEnd/>
            </a:ln>
          </p:spPr>
          <p:txBody>
            <a:bodyPr lIns="36576" tIns="36576" rIns="36576" bIns="36576"/>
            <a:lstStyle/>
            <a:p>
              <a:endParaRPr lang="en-CA">
                <a:latin typeface="Calibri" pitchFamily="34" charset="0"/>
              </a:endParaRPr>
            </a:p>
          </p:txBody>
        </p:sp>
        <p:sp>
          <p:nvSpPr>
            <p:cNvPr id="25" name="Rectangle 10"/>
            <p:cNvSpPr>
              <a:spLocks noChangeArrowheads="1"/>
            </p:cNvSpPr>
            <p:nvPr/>
          </p:nvSpPr>
          <p:spPr bwMode="auto">
            <a:xfrm>
              <a:off x="106527600" y="105556050"/>
              <a:ext cx="7315200" cy="69850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>
                    <a:alpha val="20000"/>
                  </a:srgbClr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CA">
                <a:latin typeface="+mn-lt"/>
              </a:endParaRPr>
            </a:p>
          </p:txBody>
        </p:sp>
      </p:grpSp>
      <p:grpSp>
        <p:nvGrpSpPr>
          <p:cNvPr id="27650" name="Group 10"/>
          <p:cNvGrpSpPr>
            <a:grpSpLocks/>
          </p:cNvGrpSpPr>
          <p:nvPr/>
        </p:nvGrpSpPr>
        <p:grpSpPr bwMode="auto">
          <a:xfrm rot="10800000" flipH="1">
            <a:off x="0" y="6000750"/>
            <a:ext cx="2400300" cy="1331913"/>
            <a:chOff x="106527600" y="113164614"/>
            <a:chExt cx="2416175" cy="1351907"/>
          </a:xfrm>
        </p:grpSpPr>
        <p:sp>
          <p:nvSpPr>
            <p:cNvPr id="27657" name="Freeform 11"/>
            <p:cNvSpPr>
              <a:spLocks/>
            </p:cNvSpPr>
            <p:nvPr/>
          </p:nvSpPr>
          <p:spPr bwMode="auto">
            <a:xfrm flipH="1" flipV="1">
              <a:off x="106527600" y="113222394"/>
              <a:ext cx="2416175" cy="1294127"/>
            </a:xfrm>
            <a:custGeom>
              <a:avLst/>
              <a:gdLst>
                <a:gd name="T0" fmla="*/ 808125699 w 7224"/>
                <a:gd name="T1" fmla="*/ 108077180 h 3869"/>
                <a:gd name="T2" fmla="*/ 0 w 7224"/>
                <a:gd name="T3" fmla="*/ 0 h 3869"/>
                <a:gd name="T4" fmla="*/ 808125699 w 7224"/>
                <a:gd name="T5" fmla="*/ 42962407 h 3869"/>
                <a:gd name="T6" fmla="*/ 808125699 w 7224"/>
                <a:gd name="T7" fmla="*/ 108077180 h 38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24"/>
                <a:gd name="T13" fmla="*/ 0 h 3869"/>
                <a:gd name="T14" fmla="*/ 7224 w 7224"/>
                <a:gd name="T15" fmla="*/ 3869 h 38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24" h="3869">
                  <a:moveTo>
                    <a:pt x="7224" y="966"/>
                  </a:moveTo>
                  <a:cubicBezTo>
                    <a:pt x="1719" y="3869"/>
                    <a:pt x="0" y="0"/>
                    <a:pt x="0" y="0"/>
                  </a:cubicBezTo>
                  <a:cubicBezTo>
                    <a:pt x="0" y="0"/>
                    <a:pt x="1989" y="3340"/>
                    <a:pt x="7224" y="384"/>
                  </a:cubicBezTo>
                  <a:cubicBezTo>
                    <a:pt x="7221" y="630"/>
                    <a:pt x="7224" y="978"/>
                    <a:pt x="7224" y="966"/>
                  </a:cubicBezTo>
                  <a:close/>
                </a:path>
              </a:pathLst>
            </a:custGeom>
            <a:solidFill>
              <a:srgbClr val="10761C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658" name="Freeform 12"/>
            <p:cNvSpPr>
              <a:spLocks/>
            </p:cNvSpPr>
            <p:nvPr/>
          </p:nvSpPr>
          <p:spPr bwMode="auto">
            <a:xfrm>
              <a:off x="106527600" y="113164614"/>
              <a:ext cx="2166999" cy="1279410"/>
            </a:xfrm>
            <a:custGeom>
              <a:avLst/>
              <a:gdLst>
                <a:gd name="T0" fmla="*/ 0 w 1097"/>
                <a:gd name="T1" fmla="*/ 1886752423 h 648"/>
                <a:gd name="T2" fmla="*/ 2147483647 w 1097"/>
                <a:gd name="T3" fmla="*/ 2147483647 h 648"/>
                <a:gd name="T4" fmla="*/ 0 w 1097"/>
                <a:gd name="T5" fmla="*/ 1504724295 h 648"/>
                <a:gd name="T6" fmla="*/ 0 w 1097"/>
                <a:gd name="T7" fmla="*/ 1886752423 h 6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97"/>
                <a:gd name="T13" fmla="*/ 0 h 648"/>
                <a:gd name="T14" fmla="*/ 1097 w 1097"/>
                <a:gd name="T15" fmla="*/ 648 h 6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97" h="648">
                  <a:moveTo>
                    <a:pt x="0" y="484"/>
                  </a:moveTo>
                  <a:cubicBezTo>
                    <a:pt x="842" y="94"/>
                    <a:pt x="1076" y="603"/>
                    <a:pt x="1097" y="648"/>
                  </a:cubicBezTo>
                  <a:cubicBezTo>
                    <a:pt x="1097" y="648"/>
                    <a:pt x="946" y="0"/>
                    <a:pt x="0" y="386"/>
                  </a:cubicBezTo>
                  <a:lnTo>
                    <a:pt x="0" y="484"/>
                  </a:lnTo>
                  <a:close/>
                </a:path>
              </a:pathLst>
            </a:custGeom>
            <a:solidFill>
              <a:srgbClr val="FFFAE5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7651" name="Title 18"/>
          <p:cNvSpPr>
            <a:spLocks noGrp="1"/>
          </p:cNvSpPr>
          <p:nvPr>
            <p:ph type="title"/>
          </p:nvPr>
        </p:nvSpPr>
        <p:spPr>
          <a:xfrm>
            <a:off x="428625" y="785813"/>
            <a:ext cx="8229600" cy="1143000"/>
          </a:xfrm>
        </p:spPr>
        <p:txBody>
          <a:bodyPr/>
          <a:lstStyle/>
          <a:p>
            <a:pPr eaLnBrk="1" hangingPunct="1"/>
            <a:r>
              <a:rPr lang="fr-CA" sz="4800" b="1" smtClean="0">
                <a:latin typeface="Times New Roman" pitchFamily="18" charset="0"/>
                <a:cs typeface="Times New Roman" pitchFamily="18" charset="0"/>
              </a:rPr>
              <a:t>Activités/projets réalisés(suite)</a:t>
            </a:r>
            <a:endParaRPr lang="en-CA" sz="4800" b="1" smtClean="0"/>
          </a:p>
        </p:txBody>
      </p:sp>
      <p:sp>
        <p:nvSpPr>
          <p:cNvPr id="14342" name="Content Placeholder 19"/>
          <p:cNvSpPr>
            <a:spLocks noGrp="1"/>
          </p:cNvSpPr>
          <p:nvPr>
            <p:ph idx="1"/>
          </p:nvPr>
        </p:nvSpPr>
        <p:spPr>
          <a:xfrm>
            <a:off x="457200" y="1785938"/>
            <a:ext cx="7115175" cy="1928812"/>
          </a:xfrm>
        </p:spPr>
        <p:txBody>
          <a:bodyPr/>
          <a:lstStyle/>
          <a:p>
            <a:pPr eaLnBrk="1" hangingPunct="1">
              <a:defRPr/>
            </a:pPr>
            <a:r>
              <a:rPr lang="fr-CA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Projets de recherche: </a:t>
            </a:r>
          </a:p>
          <a:p>
            <a:pPr lvl="1" eaLnBrk="1" hangingPunct="1">
              <a:buFont typeface="Wingdings" pitchFamily="2" charset="2"/>
              <a:buChar char="§"/>
              <a:defRPr/>
            </a:pPr>
            <a:r>
              <a:rPr lang="fr-CA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Recherches sur les besoins des immigrants ainsi que ceux des fournisseurs de services (London, Niagara, Peel, Simcoe…) ; </a:t>
            </a:r>
          </a:p>
          <a:p>
            <a:pPr eaLnBrk="1" hangingPunct="1">
              <a:buFont typeface="Arial" charset="0"/>
              <a:buNone/>
              <a:defRPr/>
            </a:pPr>
            <a:endParaRPr lang="en-US" dirty="0" smtClean="0">
              <a:solidFill>
                <a:srgbClr val="002060"/>
              </a:solidFill>
            </a:endParaRPr>
          </a:p>
          <a:p>
            <a:pPr marL="914400" lvl="1" indent="-514350" eaLnBrk="1" hangingPunct="1">
              <a:buFont typeface="Arial" charset="0"/>
              <a:buNone/>
              <a:defRPr/>
            </a:pPr>
            <a:endParaRPr lang="en-CA" sz="3200" dirty="0" smtClean="0">
              <a:solidFill>
                <a:srgbClr val="002060"/>
              </a:solidFill>
            </a:endParaRPr>
          </a:p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fr-FR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 </a:t>
            </a:r>
          </a:p>
        </p:txBody>
      </p:sp>
      <p:pic>
        <p:nvPicPr>
          <p:cNvPr id="27653" name="Picture 13" descr="Logo_Reseau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25" y="142875"/>
            <a:ext cx="2428875" cy="88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11" descr="Recherche1.png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86625" y="1857375"/>
            <a:ext cx="1608138" cy="208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Content Placeholder 19"/>
          <p:cNvSpPr txBox="1">
            <a:spLocks/>
          </p:cNvSpPr>
          <p:nvPr/>
        </p:nvSpPr>
        <p:spPr bwMode="auto">
          <a:xfrm>
            <a:off x="1857375" y="3714750"/>
            <a:ext cx="6972300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fr-CA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Recherches techniques :</a:t>
            </a:r>
          </a:p>
          <a:p>
            <a:pPr marL="1143000" lvl="2" indent="-2286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fr-CA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Portrait des immigrants francophones sur le marché du travail</a:t>
            </a:r>
          </a:p>
          <a:p>
            <a:pPr marL="1143000" lvl="2" indent="-2286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fr-CA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Les immigrants francophones et les emplois saisonniers (Hamilton, Niagara et Windsor)</a:t>
            </a:r>
          </a:p>
          <a:p>
            <a:pPr marL="1143000" lvl="2" indent="-228600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fr-CA" sz="2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Étude sur l’embauche des immigrants (Hamilton)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endParaRPr lang="en-US" sz="3200" dirty="0">
              <a:solidFill>
                <a:srgbClr val="002060"/>
              </a:solidFill>
              <a:latin typeface="+mn-lt"/>
            </a:endParaRPr>
          </a:p>
          <a:p>
            <a:pPr marL="914400" lvl="1" indent="-514350">
              <a:spcBef>
                <a:spcPct val="20000"/>
              </a:spcBef>
              <a:buFont typeface="Arial" charset="0"/>
              <a:buNone/>
              <a:defRPr/>
            </a:pPr>
            <a:endParaRPr lang="en-CA" sz="3200" dirty="0">
              <a:solidFill>
                <a:srgbClr val="002060"/>
              </a:solidFill>
              <a:latin typeface="+mn-lt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charset="0"/>
              <a:buNone/>
              <a:defRPr/>
            </a:pPr>
            <a:r>
              <a:rPr lang="fr-FR" sz="32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 </a:t>
            </a:r>
          </a:p>
        </p:txBody>
      </p:sp>
      <p:pic>
        <p:nvPicPr>
          <p:cNvPr id="27656" name="Picture 15" descr="Recherche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8" y="3714750"/>
            <a:ext cx="1754187" cy="227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3" name="Group 8"/>
          <p:cNvGrpSpPr>
            <a:grpSpLocks/>
          </p:cNvGrpSpPr>
          <p:nvPr/>
        </p:nvGrpSpPr>
        <p:grpSpPr bwMode="auto">
          <a:xfrm>
            <a:off x="0" y="6172200"/>
            <a:ext cx="9144000" cy="685800"/>
            <a:chOff x="106527600" y="105384600"/>
            <a:chExt cx="7315200" cy="685800"/>
          </a:xfrm>
        </p:grpSpPr>
        <p:sp>
          <p:nvSpPr>
            <p:cNvPr id="28685" name="Rectangle 9"/>
            <p:cNvSpPr>
              <a:spLocks noChangeArrowheads="1"/>
            </p:cNvSpPr>
            <p:nvPr/>
          </p:nvSpPr>
          <p:spPr bwMode="auto">
            <a:xfrm flipV="1">
              <a:off x="106527600" y="105384600"/>
              <a:ext cx="7315200" cy="685800"/>
            </a:xfrm>
            <a:prstGeom prst="rect">
              <a:avLst/>
            </a:prstGeom>
            <a:gradFill rotWithShape="1">
              <a:gsLst>
                <a:gs pos="0">
                  <a:srgbClr val="002F5E"/>
                </a:gs>
                <a:gs pos="100000">
                  <a:srgbClr val="0066CC"/>
                </a:gs>
              </a:gsLst>
              <a:lin ang="2700000" scaled="1"/>
            </a:gradFill>
            <a:ln w="9525" algn="in">
              <a:noFill/>
              <a:miter lim="800000"/>
              <a:headEnd/>
              <a:tailEnd/>
            </a:ln>
          </p:spPr>
          <p:txBody>
            <a:bodyPr lIns="36576" tIns="36576" rIns="36576" bIns="36576"/>
            <a:lstStyle/>
            <a:p>
              <a:endParaRPr lang="en-CA">
                <a:latin typeface="Calibri" pitchFamily="34" charset="0"/>
              </a:endParaRPr>
            </a:p>
          </p:txBody>
        </p:sp>
        <p:sp>
          <p:nvSpPr>
            <p:cNvPr id="25" name="Rectangle 10"/>
            <p:cNvSpPr>
              <a:spLocks noChangeArrowheads="1"/>
            </p:cNvSpPr>
            <p:nvPr/>
          </p:nvSpPr>
          <p:spPr bwMode="auto">
            <a:xfrm>
              <a:off x="106527600" y="105556050"/>
              <a:ext cx="7315200" cy="69850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>
                    <a:alpha val="20000"/>
                  </a:srgbClr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CA">
                <a:latin typeface="+mn-lt"/>
              </a:endParaRPr>
            </a:p>
          </p:txBody>
        </p:sp>
      </p:grpSp>
      <p:sp>
        <p:nvSpPr>
          <p:cNvPr id="13314" name="Title 1"/>
          <p:cNvSpPr>
            <a:spLocks noGrp="1"/>
          </p:cNvSpPr>
          <p:nvPr>
            <p:ph type="ctrTitle"/>
          </p:nvPr>
        </p:nvSpPr>
        <p:spPr>
          <a:xfrm>
            <a:off x="714375" y="2214563"/>
            <a:ext cx="7772400" cy="2643187"/>
          </a:xfrm>
        </p:spPr>
        <p:txBody>
          <a:bodyPr/>
          <a:lstStyle/>
          <a:p>
            <a:pPr eaLnBrk="1" hangingPunct="1">
              <a:defRPr/>
            </a:pPr>
            <a:r>
              <a:rPr lang="en-CA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QUELQUES DÉFIS</a:t>
            </a:r>
          </a:p>
        </p:txBody>
      </p:sp>
      <p:grpSp>
        <p:nvGrpSpPr>
          <p:cNvPr id="28675" name="Group 10"/>
          <p:cNvGrpSpPr>
            <a:grpSpLocks/>
          </p:cNvGrpSpPr>
          <p:nvPr/>
        </p:nvGrpSpPr>
        <p:grpSpPr bwMode="auto">
          <a:xfrm rot="10800000" flipH="1">
            <a:off x="0" y="6000750"/>
            <a:ext cx="2400300" cy="1331913"/>
            <a:chOff x="106527600" y="113164614"/>
            <a:chExt cx="2416175" cy="1351907"/>
          </a:xfrm>
        </p:grpSpPr>
        <p:sp>
          <p:nvSpPr>
            <p:cNvPr id="28683" name="Freeform 11"/>
            <p:cNvSpPr>
              <a:spLocks/>
            </p:cNvSpPr>
            <p:nvPr/>
          </p:nvSpPr>
          <p:spPr bwMode="auto">
            <a:xfrm flipH="1" flipV="1">
              <a:off x="106527600" y="113222394"/>
              <a:ext cx="2416175" cy="1294127"/>
            </a:xfrm>
            <a:custGeom>
              <a:avLst/>
              <a:gdLst>
                <a:gd name="T0" fmla="*/ 808125699 w 7224"/>
                <a:gd name="T1" fmla="*/ 108077180 h 3869"/>
                <a:gd name="T2" fmla="*/ 0 w 7224"/>
                <a:gd name="T3" fmla="*/ 0 h 3869"/>
                <a:gd name="T4" fmla="*/ 808125699 w 7224"/>
                <a:gd name="T5" fmla="*/ 42962407 h 3869"/>
                <a:gd name="T6" fmla="*/ 808125699 w 7224"/>
                <a:gd name="T7" fmla="*/ 108077180 h 38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24"/>
                <a:gd name="T13" fmla="*/ 0 h 3869"/>
                <a:gd name="T14" fmla="*/ 7224 w 7224"/>
                <a:gd name="T15" fmla="*/ 3869 h 38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24" h="3869">
                  <a:moveTo>
                    <a:pt x="7224" y="966"/>
                  </a:moveTo>
                  <a:cubicBezTo>
                    <a:pt x="1719" y="3869"/>
                    <a:pt x="0" y="0"/>
                    <a:pt x="0" y="0"/>
                  </a:cubicBezTo>
                  <a:cubicBezTo>
                    <a:pt x="0" y="0"/>
                    <a:pt x="1989" y="3340"/>
                    <a:pt x="7224" y="384"/>
                  </a:cubicBezTo>
                  <a:cubicBezTo>
                    <a:pt x="7221" y="630"/>
                    <a:pt x="7224" y="978"/>
                    <a:pt x="7224" y="966"/>
                  </a:cubicBezTo>
                  <a:close/>
                </a:path>
              </a:pathLst>
            </a:custGeom>
            <a:solidFill>
              <a:srgbClr val="10761C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684" name="Freeform 12"/>
            <p:cNvSpPr>
              <a:spLocks/>
            </p:cNvSpPr>
            <p:nvPr/>
          </p:nvSpPr>
          <p:spPr bwMode="auto">
            <a:xfrm>
              <a:off x="106527600" y="113164614"/>
              <a:ext cx="2166999" cy="1279410"/>
            </a:xfrm>
            <a:custGeom>
              <a:avLst/>
              <a:gdLst>
                <a:gd name="T0" fmla="*/ 0 w 1097"/>
                <a:gd name="T1" fmla="*/ 1886752423 h 648"/>
                <a:gd name="T2" fmla="*/ 2147483647 w 1097"/>
                <a:gd name="T3" fmla="*/ 2147483647 h 648"/>
                <a:gd name="T4" fmla="*/ 0 w 1097"/>
                <a:gd name="T5" fmla="*/ 1504724295 h 648"/>
                <a:gd name="T6" fmla="*/ 0 w 1097"/>
                <a:gd name="T7" fmla="*/ 1886752423 h 6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97"/>
                <a:gd name="T13" fmla="*/ 0 h 648"/>
                <a:gd name="T14" fmla="*/ 1097 w 1097"/>
                <a:gd name="T15" fmla="*/ 648 h 6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97" h="648">
                  <a:moveTo>
                    <a:pt x="0" y="484"/>
                  </a:moveTo>
                  <a:cubicBezTo>
                    <a:pt x="842" y="94"/>
                    <a:pt x="1076" y="603"/>
                    <a:pt x="1097" y="648"/>
                  </a:cubicBezTo>
                  <a:cubicBezTo>
                    <a:pt x="1097" y="648"/>
                    <a:pt x="946" y="0"/>
                    <a:pt x="0" y="386"/>
                  </a:cubicBezTo>
                  <a:lnTo>
                    <a:pt x="0" y="484"/>
                  </a:lnTo>
                  <a:close/>
                </a:path>
              </a:pathLst>
            </a:custGeom>
            <a:solidFill>
              <a:srgbClr val="FFFAE5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8676" name="Group 8"/>
          <p:cNvGrpSpPr>
            <a:grpSpLocks/>
          </p:cNvGrpSpPr>
          <p:nvPr/>
        </p:nvGrpSpPr>
        <p:grpSpPr bwMode="auto">
          <a:xfrm flipV="1">
            <a:off x="0" y="0"/>
            <a:ext cx="9144000" cy="685800"/>
            <a:chOff x="106527600" y="105384600"/>
            <a:chExt cx="7315200" cy="685800"/>
          </a:xfrm>
        </p:grpSpPr>
        <p:sp>
          <p:nvSpPr>
            <p:cNvPr id="28679" name="Rectangle 9"/>
            <p:cNvSpPr>
              <a:spLocks noChangeArrowheads="1"/>
            </p:cNvSpPr>
            <p:nvPr/>
          </p:nvSpPr>
          <p:spPr bwMode="auto">
            <a:xfrm flipV="1">
              <a:off x="106527600" y="105384600"/>
              <a:ext cx="7315200" cy="685800"/>
            </a:xfrm>
            <a:prstGeom prst="rect">
              <a:avLst/>
            </a:prstGeom>
            <a:gradFill rotWithShape="1">
              <a:gsLst>
                <a:gs pos="0">
                  <a:srgbClr val="002F5E"/>
                </a:gs>
                <a:gs pos="100000">
                  <a:srgbClr val="0066CC"/>
                </a:gs>
              </a:gsLst>
              <a:lin ang="2700000" scaled="1"/>
            </a:gradFill>
            <a:ln w="9525" algn="in">
              <a:noFill/>
              <a:miter lim="800000"/>
              <a:headEnd/>
              <a:tailEnd/>
            </a:ln>
          </p:spPr>
          <p:txBody>
            <a:bodyPr lIns="36576" tIns="36576" rIns="36576" bIns="36576"/>
            <a:lstStyle/>
            <a:p>
              <a:endParaRPr lang="en-CA">
                <a:latin typeface="Calibri" pitchFamily="34" charset="0"/>
              </a:endParaRPr>
            </a:p>
          </p:txBody>
        </p:sp>
        <p:sp>
          <p:nvSpPr>
            <p:cNvPr id="2058" name="Rectangle 10"/>
            <p:cNvSpPr>
              <a:spLocks noChangeArrowheads="1"/>
            </p:cNvSpPr>
            <p:nvPr/>
          </p:nvSpPr>
          <p:spPr bwMode="auto">
            <a:xfrm>
              <a:off x="106527600" y="105556050"/>
              <a:ext cx="7315200" cy="69850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>
                    <a:alpha val="20000"/>
                  </a:srgbClr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CA">
                <a:latin typeface="+mn-lt"/>
              </a:endParaRPr>
            </a:p>
          </p:txBody>
        </p:sp>
      </p:grpSp>
      <p:pic>
        <p:nvPicPr>
          <p:cNvPr id="28677" name="Picture 2" descr="cic_logo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5715000"/>
            <a:ext cx="2879725" cy="39687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pic>
        <p:nvPicPr>
          <p:cNvPr id="28678" name="Picture 16" descr="Logo_Reseau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63" y="785813"/>
            <a:ext cx="3357562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7" name="Group 8"/>
          <p:cNvGrpSpPr>
            <a:grpSpLocks/>
          </p:cNvGrpSpPr>
          <p:nvPr/>
        </p:nvGrpSpPr>
        <p:grpSpPr bwMode="auto">
          <a:xfrm>
            <a:off x="0" y="6172200"/>
            <a:ext cx="9144000" cy="685800"/>
            <a:chOff x="106527600" y="105384600"/>
            <a:chExt cx="7315200" cy="685800"/>
          </a:xfrm>
        </p:grpSpPr>
        <p:sp>
          <p:nvSpPr>
            <p:cNvPr id="29704" name="Rectangle 9"/>
            <p:cNvSpPr>
              <a:spLocks noChangeArrowheads="1"/>
            </p:cNvSpPr>
            <p:nvPr/>
          </p:nvSpPr>
          <p:spPr bwMode="auto">
            <a:xfrm flipV="1">
              <a:off x="106527600" y="105384600"/>
              <a:ext cx="7315200" cy="685800"/>
            </a:xfrm>
            <a:prstGeom prst="rect">
              <a:avLst/>
            </a:prstGeom>
            <a:gradFill rotWithShape="1">
              <a:gsLst>
                <a:gs pos="0">
                  <a:srgbClr val="002F5E"/>
                </a:gs>
                <a:gs pos="100000">
                  <a:srgbClr val="0066CC"/>
                </a:gs>
              </a:gsLst>
              <a:lin ang="2700000" scaled="1"/>
            </a:gradFill>
            <a:ln w="9525" algn="in">
              <a:noFill/>
              <a:miter lim="800000"/>
              <a:headEnd/>
              <a:tailEnd/>
            </a:ln>
          </p:spPr>
          <p:txBody>
            <a:bodyPr lIns="36576" tIns="36576" rIns="36576" bIns="36576"/>
            <a:lstStyle/>
            <a:p>
              <a:endParaRPr lang="en-CA">
                <a:latin typeface="Calibri" pitchFamily="34" charset="0"/>
              </a:endParaRPr>
            </a:p>
          </p:txBody>
        </p:sp>
        <p:sp>
          <p:nvSpPr>
            <p:cNvPr id="25" name="Rectangle 10"/>
            <p:cNvSpPr>
              <a:spLocks noChangeArrowheads="1"/>
            </p:cNvSpPr>
            <p:nvPr/>
          </p:nvSpPr>
          <p:spPr bwMode="auto">
            <a:xfrm>
              <a:off x="106527600" y="105556050"/>
              <a:ext cx="7315200" cy="69850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>
                    <a:alpha val="20000"/>
                  </a:srgbClr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CA">
                <a:latin typeface="+mn-lt"/>
              </a:endParaRPr>
            </a:p>
          </p:txBody>
        </p:sp>
      </p:grpSp>
      <p:grpSp>
        <p:nvGrpSpPr>
          <p:cNvPr id="29698" name="Group 10"/>
          <p:cNvGrpSpPr>
            <a:grpSpLocks/>
          </p:cNvGrpSpPr>
          <p:nvPr/>
        </p:nvGrpSpPr>
        <p:grpSpPr bwMode="auto">
          <a:xfrm rot="10800000" flipH="1">
            <a:off x="0" y="6000750"/>
            <a:ext cx="2400300" cy="1331913"/>
            <a:chOff x="106527600" y="113164614"/>
            <a:chExt cx="2416175" cy="1351907"/>
          </a:xfrm>
        </p:grpSpPr>
        <p:sp>
          <p:nvSpPr>
            <p:cNvPr id="29702" name="Freeform 11"/>
            <p:cNvSpPr>
              <a:spLocks/>
            </p:cNvSpPr>
            <p:nvPr/>
          </p:nvSpPr>
          <p:spPr bwMode="auto">
            <a:xfrm flipH="1" flipV="1">
              <a:off x="106527600" y="113222394"/>
              <a:ext cx="2416175" cy="1294127"/>
            </a:xfrm>
            <a:custGeom>
              <a:avLst/>
              <a:gdLst>
                <a:gd name="T0" fmla="*/ 808125699 w 7224"/>
                <a:gd name="T1" fmla="*/ 108077180 h 3869"/>
                <a:gd name="T2" fmla="*/ 0 w 7224"/>
                <a:gd name="T3" fmla="*/ 0 h 3869"/>
                <a:gd name="T4" fmla="*/ 808125699 w 7224"/>
                <a:gd name="T5" fmla="*/ 42962407 h 3869"/>
                <a:gd name="T6" fmla="*/ 808125699 w 7224"/>
                <a:gd name="T7" fmla="*/ 108077180 h 38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24"/>
                <a:gd name="T13" fmla="*/ 0 h 3869"/>
                <a:gd name="T14" fmla="*/ 7224 w 7224"/>
                <a:gd name="T15" fmla="*/ 3869 h 38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24" h="3869">
                  <a:moveTo>
                    <a:pt x="7224" y="966"/>
                  </a:moveTo>
                  <a:cubicBezTo>
                    <a:pt x="1719" y="3869"/>
                    <a:pt x="0" y="0"/>
                    <a:pt x="0" y="0"/>
                  </a:cubicBezTo>
                  <a:cubicBezTo>
                    <a:pt x="0" y="0"/>
                    <a:pt x="1989" y="3340"/>
                    <a:pt x="7224" y="384"/>
                  </a:cubicBezTo>
                  <a:cubicBezTo>
                    <a:pt x="7221" y="630"/>
                    <a:pt x="7224" y="978"/>
                    <a:pt x="7224" y="966"/>
                  </a:cubicBezTo>
                  <a:close/>
                </a:path>
              </a:pathLst>
            </a:custGeom>
            <a:solidFill>
              <a:srgbClr val="10761C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03" name="Freeform 12"/>
            <p:cNvSpPr>
              <a:spLocks/>
            </p:cNvSpPr>
            <p:nvPr/>
          </p:nvSpPr>
          <p:spPr bwMode="auto">
            <a:xfrm>
              <a:off x="106527600" y="113164614"/>
              <a:ext cx="2166999" cy="1279410"/>
            </a:xfrm>
            <a:custGeom>
              <a:avLst/>
              <a:gdLst>
                <a:gd name="T0" fmla="*/ 0 w 1097"/>
                <a:gd name="T1" fmla="*/ 1886752423 h 648"/>
                <a:gd name="T2" fmla="*/ 2147483647 w 1097"/>
                <a:gd name="T3" fmla="*/ 2147483647 h 648"/>
                <a:gd name="T4" fmla="*/ 0 w 1097"/>
                <a:gd name="T5" fmla="*/ 1504724295 h 648"/>
                <a:gd name="T6" fmla="*/ 0 w 1097"/>
                <a:gd name="T7" fmla="*/ 1886752423 h 6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97"/>
                <a:gd name="T13" fmla="*/ 0 h 648"/>
                <a:gd name="T14" fmla="*/ 1097 w 1097"/>
                <a:gd name="T15" fmla="*/ 648 h 6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97" h="648">
                  <a:moveTo>
                    <a:pt x="0" y="484"/>
                  </a:moveTo>
                  <a:cubicBezTo>
                    <a:pt x="842" y="94"/>
                    <a:pt x="1076" y="603"/>
                    <a:pt x="1097" y="648"/>
                  </a:cubicBezTo>
                  <a:cubicBezTo>
                    <a:pt x="1097" y="648"/>
                    <a:pt x="946" y="0"/>
                    <a:pt x="0" y="386"/>
                  </a:cubicBezTo>
                  <a:lnTo>
                    <a:pt x="0" y="484"/>
                  </a:lnTo>
                  <a:close/>
                </a:path>
              </a:pathLst>
            </a:custGeom>
            <a:solidFill>
              <a:srgbClr val="FFFAE5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9699" name="Title 18"/>
          <p:cNvSpPr>
            <a:spLocks noGrp="1"/>
          </p:cNvSpPr>
          <p:nvPr>
            <p:ph type="title"/>
          </p:nvPr>
        </p:nvSpPr>
        <p:spPr>
          <a:xfrm>
            <a:off x="428625" y="714375"/>
            <a:ext cx="8229600" cy="1143000"/>
          </a:xfrm>
        </p:spPr>
        <p:txBody>
          <a:bodyPr/>
          <a:lstStyle/>
          <a:p>
            <a:pPr eaLnBrk="1" hangingPunct="1"/>
            <a:r>
              <a:rPr lang="fr-CA" sz="5400" b="1" smtClean="0">
                <a:latin typeface="Times New Roman" pitchFamily="18" charset="0"/>
                <a:cs typeface="Times New Roman" pitchFamily="18" charset="0"/>
              </a:rPr>
              <a:t>Quelques défis</a:t>
            </a:r>
          </a:p>
        </p:txBody>
      </p:sp>
      <p:sp>
        <p:nvSpPr>
          <p:cNvPr id="29700" name="Content Placeholder 19"/>
          <p:cNvSpPr>
            <a:spLocks noGrp="1"/>
          </p:cNvSpPr>
          <p:nvPr>
            <p:ph idx="1"/>
          </p:nvPr>
        </p:nvSpPr>
        <p:spPr>
          <a:xfrm>
            <a:off x="500063" y="2143125"/>
            <a:ext cx="8229600" cy="3786188"/>
          </a:xfrm>
        </p:spPr>
        <p:txBody>
          <a:bodyPr/>
          <a:lstStyle/>
          <a:p>
            <a:pPr algn="just" eaLnBrk="1" hangingPunct="1"/>
            <a:r>
              <a:rPr lang="fr-CA" sz="3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L’implication des employeurs, des municipalités  et des acteurs économiques dans le dossier de l’immigration francophone;</a:t>
            </a:r>
          </a:p>
          <a:p>
            <a:pPr algn="just" eaLnBrk="1" hangingPunct="1"/>
            <a:r>
              <a:rPr lang="fr-CA" sz="3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Encourager les partenaires à avoir des initiatives/ projets à caractère collectif;</a:t>
            </a:r>
          </a:p>
          <a:p>
            <a:pPr algn="just" eaLnBrk="1" hangingPunct="1"/>
            <a:r>
              <a:rPr lang="fr-CA" sz="3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Suivis des recommandations;</a:t>
            </a:r>
          </a:p>
          <a:p>
            <a:pPr eaLnBrk="1" hangingPunct="1">
              <a:buFont typeface="Arial" charset="0"/>
              <a:buNone/>
            </a:pPr>
            <a:endParaRPr lang="en-CA" smtClean="0">
              <a:solidFill>
                <a:srgbClr val="002060"/>
              </a:solidFill>
            </a:endParaRPr>
          </a:p>
        </p:txBody>
      </p:sp>
      <p:pic>
        <p:nvPicPr>
          <p:cNvPr id="29701" name="Picture 12" descr="Logo_Reseau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25" y="142875"/>
            <a:ext cx="2428875" cy="88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1" name="Group 8"/>
          <p:cNvGrpSpPr>
            <a:grpSpLocks/>
          </p:cNvGrpSpPr>
          <p:nvPr/>
        </p:nvGrpSpPr>
        <p:grpSpPr bwMode="auto">
          <a:xfrm>
            <a:off x="0" y="6172200"/>
            <a:ext cx="9144000" cy="685800"/>
            <a:chOff x="106527600" y="105384600"/>
            <a:chExt cx="7315200" cy="685800"/>
          </a:xfrm>
        </p:grpSpPr>
        <p:sp>
          <p:nvSpPr>
            <p:cNvPr id="30728" name="Rectangle 9"/>
            <p:cNvSpPr>
              <a:spLocks noChangeArrowheads="1"/>
            </p:cNvSpPr>
            <p:nvPr/>
          </p:nvSpPr>
          <p:spPr bwMode="auto">
            <a:xfrm flipV="1">
              <a:off x="106527600" y="105384600"/>
              <a:ext cx="7315200" cy="685800"/>
            </a:xfrm>
            <a:prstGeom prst="rect">
              <a:avLst/>
            </a:prstGeom>
            <a:gradFill rotWithShape="1">
              <a:gsLst>
                <a:gs pos="0">
                  <a:srgbClr val="002F5E"/>
                </a:gs>
                <a:gs pos="100000">
                  <a:srgbClr val="0066CC"/>
                </a:gs>
              </a:gsLst>
              <a:lin ang="2700000" scaled="1"/>
            </a:gradFill>
            <a:ln w="9525" algn="in">
              <a:noFill/>
              <a:miter lim="800000"/>
              <a:headEnd/>
              <a:tailEnd/>
            </a:ln>
          </p:spPr>
          <p:txBody>
            <a:bodyPr lIns="36576" tIns="36576" rIns="36576" bIns="36576"/>
            <a:lstStyle/>
            <a:p>
              <a:endParaRPr lang="en-CA">
                <a:latin typeface="Calibri" pitchFamily="34" charset="0"/>
              </a:endParaRPr>
            </a:p>
          </p:txBody>
        </p:sp>
        <p:sp>
          <p:nvSpPr>
            <p:cNvPr id="25" name="Rectangle 10"/>
            <p:cNvSpPr>
              <a:spLocks noChangeArrowheads="1"/>
            </p:cNvSpPr>
            <p:nvPr/>
          </p:nvSpPr>
          <p:spPr bwMode="auto">
            <a:xfrm>
              <a:off x="106527600" y="105556050"/>
              <a:ext cx="7315200" cy="69850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>
                    <a:alpha val="20000"/>
                  </a:srgbClr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CA">
                <a:latin typeface="+mn-lt"/>
              </a:endParaRPr>
            </a:p>
          </p:txBody>
        </p:sp>
      </p:grpSp>
      <p:grpSp>
        <p:nvGrpSpPr>
          <p:cNvPr id="30722" name="Group 10"/>
          <p:cNvGrpSpPr>
            <a:grpSpLocks/>
          </p:cNvGrpSpPr>
          <p:nvPr/>
        </p:nvGrpSpPr>
        <p:grpSpPr bwMode="auto">
          <a:xfrm rot="10800000" flipH="1">
            <a:off x="0" y="6000750"/>
            <a:ext cx="2400300" cy="1331913"/>
            <a:chOff x="106527600" y="113164614"/>
            <a:chExt cx="2416175" cy="1351907"/>
          </a:xfrm>
        </p:grpSpPr>
        <p:sp>
          <p:nvSpPr>
            <p:cNvPr id="30726" name="Freeform 11"/>
            <p:cNvSpPr>
              <a:spLocks/>
            </p:cNvSpPr>
            <p:nvPr/>
          </p:nvSpPr>
          <p:spPr bwMode="auto">
            <a:xfrm flipH="1" flipV="1">
              <a:off x="106527600" y="113222394"/>
              <a:ext cx="2416175" cy="1294127"/>
            </a:xfrm>
            <a:custGeom>
              <a:avLst/>
              <a:gdLst>
                <a:gd name="T0" fmla="*/ 808125699 w 7224"/>
                <a:gd name="T1" fmla="*/ 108077180 h 3869"/>
                <a:gd name="T2" fmla="*/ 0 w 7224"/>
                <a:gd name="T3" fmla="*/ 0 h 3869"/>
                <a:gd name="T4" fmla="*/ 808125699 w 7224"/>
                <a:gd name="T5" fmla="*/ 42962407 h 3869"/>
                <a:gd name="T6" fmla="*/ 808125699 w 7224"/>
                <a:gd name="T7" fmla="*/ 108077180 h 38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24"/>
                <a:gd name="T13" fmla="*/ 0 h 3869"/>
                <a:gd name="T14" fmla="*/ 7224 w 7224"/>
                <a:gd name="T15" fmla="*/ 3869 h 38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24" h="3869">
                  <a:moveTo>
                    <a:pt x="7224" y="966"/>
                  </a:moveTo>
                  <a:cubicBezTo>
                    <a:pt x="1719" y="3869"/>
                    <a:pt x="0" y="0"/>
                    <a:pt x="0" y="0"/>
                  </a:cubicBezTo>
                  <a:cubicBezTo>
                    <a:pt x="0" y="0"/>
                    <a:pt x="1989" y="3340"/>
                    <a:pt x="7224" y="384"/>
                  </a:cubicBezTo>
                  <a:cubicBezTo>
                    <a:pt x="7221" y="630"/>
                    <a:pt x="7224" y="978"/>
                    <a:pt x="7224" y="966"/>
                  </a:cubicBezTo>
                  <a:close/>
                </a:path>
              </a:pathLst>
            </a:custGeom>
            <a:solidFill>
              <a:srgbClr val="10761C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27" name="Freeform 12"/>
            <p:cNvSpPr>
              <a:spLocks/>
            </p:cNvSpPr>
            <p:nvPr/>
          </p:nvSpPr>
          <p:spPr bwMode="auto">
            <a:xfrm>
              <a:off x="106527600" y="113164614"/>
              <a:ext cx="2166999" cy="1279410"/>
            </a:xfrm>
            <a:custGeom>
              <a:avLst/>
              <a:gdLst>
                <a:gd name="T0" fmla="*/ 0 w 1097"/>
                <a:gd name="T1" fmla="*/ 1886752423 h 648"/>
                <a:gd name="T2" fmla="*/ 2147483647 w 1097"/>
                <a:gd name="T3" fmla="*/ 2147483647 h 648"/>
                <a:gd name="T4" fmla="*/ 0 w 1097"/>
                <a:gd name="T5" fmla="*/ 1504724295 h 648"/>
                <a:gd name="T6" fmla="*/ 0 w 1097"/>
                <a:gd name="T7" fmla="*/ 1886752423 h 6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97"/>
                <a:gd name="T13" fmla="*/ 0 h 648"/>
                <a:gd name="T14" fmla="*/ 1097 w 1097"/>
                <a:gd name="T15" fmla="*/ 648 h 6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97" h="648">
                  <a:moveTo>
                    <a:pt x="0" y="484"/>
                  </a:moveTo>
                  <a:cubicBezTo>
                    <a:pt x="842" y="94"/>
                    <a:pt x="1076" y="603"/>
                    <a:pt x="1097" y="648"/>
                  </a:cubicBezTo>
                  <a:cubicBezTo>
                    <a:pt x="1097" y="648"/>
                    <a:pt x="946" y="0"/>
                    <a:pt x="0" y="386"/>
                  </a:cubicBezTo>
                  <a:lnTo>
                    <a:pt x="0" y="484"/>
                  </a:lnTo>
                  <a:close/>
                </a:path>
              </a:pathLst>
            </a:custGeom>
            <a:solidFill>
              <a:srgbClr val="FFFAE5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723" name="Title 18"/>
          <p:cNvSpPr>
            <a:spLocks noGrp="1"/>
          </p:cNvSpPr>
          <p:nvPr>
            <p:ph type="title"/>
          </p:nvPr>
        </p:nvSpPr>
        <p:spPr>
          <a:xfrm>
            <a:off x="428625" y="857250"/>
            <a:ext cx="8229600" cy="1143000"/>
          </a:xfrm>
        </p:spPr>
        <p:txBody>
          <a:bodyPr/>
          <a:lstStyle/>
          <a:p>
            <a:pPr eaLnBrk="1" hangingPunct="1"/>
            <a:r>
              <a:rPr lang="en-CA" sz="5400" b="1" smtClean="0">
                <a:latin typeface="Times New Roman" pitchFamily="18" charset="0"/>
                <a:cs typeface="Times New Roman" pitchFamily="18" charset="0"/>
              </a:rPr>
              <a:t>Quelques défis (suite)</a:t>
            </a:r>
          </a:p>
        </p:txBody>
      </p:sp>
      <p:sp>
        <p:nvSpPr>
          <p:cNvPr id="30724" name="Content Placeholder 19"/>
          <p:cNvSpPr>
            <a:spLocks noGrp="1"/>
          </p:cNvSpPr>
          <p:nvPr>
            <p:ph idx="1"/>
          </p:nvPr>
        </p:nvSpPr>
        <p:spPr>
          <a:xfrm>
            <a:off x="428625" y="1643063"/>
            <a:ext cx="8229600" cy="414337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en-CA" sz="2600" smtClean="0">
              <a:solidFill>
                <a:srgbClr val="002060"/>
              </a:solidFill>
            </a:endParaRPr>
          </a:p>
          <a:p>
            <a:pPr marL="342900" lvl="1" indent="-342900" eaLnBrk="1" hangingPunct="1">
              <a:buFont typeface="Arial" charset="0"/>
              <a:buChar char="•"/>
            </a:pPr>
            <a:r>
              <a:rPr lang="fr-CA" sz="2400" smtClean="0">
                <a:solidFill>
                  <a:srgbClr val="002060"/>
                </a:solidFill>
                <a:latin typeface="Times New Roman" pitchFamily="18" charset="0"/>
              </a:rPr>
              <a:t>Le dossier de l’immigration francophone ne fait pas nécessairement partie des priorités des municipalités (toutes anglophones) du CSO pas donc de stratégie particulière pour la promotion et le recrutement;</a:t>
            </a:r>
          </a:p>
          <a:p>
            <a:pPr marL="342900" lvl="1" indent="-342900" eaLnBrk="1" hangingPunct="1">
              <a:buFont typeface="Arial" charset="0"/>
              <a:buChar char="•"/>
            </a:pPr>
            <a:r>
              <a:rPr lang="fr-CA" sz="2400" smtClean="0">
                <a:solidFill>
                  <a:srgbClr val="002060"/>
                </a:solidFill>
                <a:latin typeface="Times New Roman" pitchFamily="18" charset="0"/>
              </a:rPr>
              <a:t>Renforcer les stratégies d’attraction et de recrutement des immigrants dans le centre-sud-ouest de l’Ontario(la nouvelle stratégie d’immigration en Ontario apparaît comme une excellente opportunité );</a:t>
            </a:r>
          </a:p>
          <a:p>
            <a:pPr marL="342900" lvl="1" indent="-342900" eaLnBrk="1" hangingPunct="1">
              <a:buFont typeface="Arial" charset="0"/>
              <a:buChar char="•"/>
            </a:pPr>
            <a:r>
              <a:rPr lang="fr-CA" sz="2400" smtClean="0">
                <a:solidFill>
                  <a:srgbClr val="002060"/>
                </a:solidFill>
                <a:latin typeface="Times New Roman" pitchFamily="18" charset="0"/>
              </a:rPr>
              <a:t>L’étendue du territoire du Réseau CSO.</a:t>
            </a:r>
          </a:p>
          <a:p>
            <a:pPr eaLnBrk="1" hangingPunct="1">
              <a:buFont typeface="Arial" charset="0"/>
              <a:buNone/>
            </a:pPr>
            <a:endParaRPr lang="en-CA" smtClean="0">
              <a:solidFill>
                <a:srgbClr val="002060"/>
              </a:solidFill>
            </a:endParaRPr>
          </a:p>
          <a:p>
            <a:pPr eaLnBrk="1" hangingPunct="1">
              <a:buFont typeface="Arial" charset="0"/>
              <a:buNone/>
            </a:pPr>
            <a:endParaRPr lang="en-CA" smtClean="0">
              <a:solidFill>
                <a:srgbClr val="002060"/>
              </a:solidFill>
            </a:endParaRPr>
          </a:p>
        </p:txBody>
      </p:sp>
      <p:pic>
        <p:nvPicPr>
          <p:cNvPr id="30725" name="Picture 12" descr="Logo_Reseau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25" y="142875"/>
            <a:ext cx="2428875" cy="88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5" name="Group 8"/>
          <p:cNvGrpSpPr>
            <a:grpSpLocks/>
          </p:cNvGrpSpPr>
          <p:nvPr/>
        </p:nvGrpSpPr>
        <p:grpSpPr bwMode="auto">
          <a:xfrm>
            <a:off x="0" y="6172200"/>
            <a:ext cx="9144000" cy="685800"/>
            <a:chOff x="106527600" y="105384600"/>
            <a:chExt cx="7315200" cy="685800"/>
          </a:xfrm>
        </p:grpSpPr>
        <p:sp>
          <p:nvSpPr>
            <p:cNvPr id="31752" name="Rectangle 9"/>
            <p:cNvSpPr>
              <a:spLocks noChangeArrowheads="1"/>
            </p:cNvSpPr>
            <p:nvPr/>
          </p:nvSpPr>
          <p:spPr bwMode="auto">
            <a:xfrm flipV="1">
              <a:off x="106527600" y="105384600"/>
              <a:ext cx="7315200" cy="685800"/>
            </a:xfrm>
            <a:prstGeom prst="rect">
              <a:avLst/>
            </a:prstGeom>
            <a:gradFill rotWithShape="1">
              <a:gsLst>
                <a:gs pos="0">
                  <a:srgbClr val="002F5E"/>
                </a:gs>
                <a:gs pos="100000">
                  <a:srgbClr val="0066CC"/>
                </a:gs>
              </a:gsLst>
              <a:lin ang="2700000" scaled="1"/>
            </a:gradFill>
            <a:ln w="9525" algn="in">
              <a:noFill/>
              <a:miter lim="800000"/>
              <a:headEnd/>
              <a:tailEnd/>
            </a:ln>
          </p:spPr>
          <p:txBody>
            <a:bodyPr lIns="36576" tIns="36576" rIns="36576" bIns="36576"/>
            <a:lstStyle/>
            <a:p>
              <a:endParaRPr lang="en-CA">
                <a:latin typeface="Calibri" pitchFamily="34" charset="0"/>
              </a:endParaRPr>
            </a:p>
          </p:txBody>
        </p:sp>
        <p:sp>
          <p:nvSpPr>
            <p:cNvPr id="25" name="Rectangle 10"/>
            <p:cNvSpPr>
              <a:spLocks noChangeArrowheads="1"/>
            </p:cNvSpPr>
            <p:nvPr/>
          </p:nvSpPr>
          <p:spPr bwMode="auto">
            <a:xfrm>
              <a:off x="106527600" y="105556050"/>
              <a:ext cx="7315200" cy="69850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>
                    <a:alpha val="20000"/>
                  </a:srgbClr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CA">
                <a:latin typeface="+mn-lt"/>
              </a:endParaRPr>
            </a:p>
          </p:txBody>
        </p:sp>
      </p:grpSp>
      <p:grpSp>
        <p:nvGrpSpPr>
          <p:cNvPr id="31746" name="Group 10"/>
          <p:cNvGrpSpPr>
            <a:grpSpLocks/>
          </p:cNvGrpSpPr>
          <p:nvPr/>
        </p:nvGrpSpPr>
        <p:grpSpPr bwMode="auto">
          <a:xfrm rot="10800000" flipH="1">
            <a:off x="0" y="6000750"/>
            <a:ext cx="2400300" cy="1331913"/>
            <a:chOff x="106527600" y="113164614"/>
            <a:chExt cx="2416175" cy="1351907"/>
          </a:xfrm>
        </p:grpSpPr>
        <p:sp>
          <p:nvSpPr>
            <p:cNvPr id="31750" name="Freeform 11"/>
            <p:cNvSpPr>
              <a:spLocks/>
            </p:cNvSpPr>
            <p:nvPr/>
          </p:nvSpPr>
          <p:spPr bwMode="auto">
            <a:xfrm flipH="1" flipV="1">
              <a:off x="106527600" y="113222394"/>
              <a:ext cx="2416175" cy="1294127"/>
            </a:xfrm>
            <a:custGeom>
              <a:avLst/>
              <a:gdLst>
                <a:gd name="T0" fmla="*/ 808125699 w 7224"/>
                <a:gd name="T1" fmla="*/ 108077180 h 3869"/>
                <a:gd name="T2" fmla="*/ 0 w 7224"/>
                <a:gd name="T3" fmla="*/ 0 h 3869"/>
                <a:gd name="T4" fmla="*/ 808125699 w 7224"/>
                <a:gd name="T5" fmla="*/ 42962407 h 3869"/>
                <a:gd name="T6" fmla="*/ 808125699 w 7224"/>
                <a:gd name="T7" fmla="*/ 108077180 h 38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24"/>
                <a:gd name="T13" fmla="*/ 0 h 3869"/>
                <a:gd name="T14" fmla="*/ 7224 w 7224"/>
                <a:gd name="T15" fmla="*/ 3869 h 38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24" h="3869">
                  <a:moveTo>
                    <a:pt x="7224" y="966"/>
                  </a:moveTo>
                  <a:cubicBezTo>
                    <a:pt x="1719" y="3869"/>
                    <a:pt x="0" y="0"/>
                    <a:pt x="0" y="0"/>
                  </a:cubicBezTo>
                  <a:cubicBezTo>
                    <a:pt x="0" y="0"/>
                    <a:pt x="1989" y="3340"/>
                    <a:pt x="7224" y="384"/>
                  </a:cubicBezTo>
                  <a:cubicBezTo>
                    <a:pt x="7221" y="630"/>
                    <a:pt x="7224" y="978"/>
                    <a:pt x="7224" y="966"/>
                  </a:cubicBezTo>
                  <a:close/>
                </a:path>
              </a:pathLst>
            </a:custGeom>
            <a:solidFill>
              <a:srgbClr val="10761C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751" name="Freeform 12"/>
            <p:cNvSpPr>
              <a:spLocks/>
            </p:cNvSpPr>
            <p:nvPr/>
          </p:nvSpPr>
          <p:spPr bwMode="auto">
            <a:xfrm>
              <a:off x="106527600" y="113164614"/>
              <a:ext cx="2166999" cy="1279410"/>
            </a:xfrm>
            <a:custGeom>
              <a:avLst/>
              <a:gdLst>
                <a:gd name="T0" fmla="*/ 0 w 1097"/>
                <a:gd name="T1" fmla="*/ 1886752423 h 648"/>
                <a:gd name="T2" fmla="*/ 2147483647 w 1097"/>
                <a:gd name="T3" fmla="*/ 2147483647 h 648"/>
                <a:gd name="T4" fmla="*/ 0 w 1097"/>
                <a:gd name="T5" fmla="*/ 1504724295 h 648"/>
                <a:gd name="T6" fmla="*/ 0 w 1097"/>
                <a:gd name="T7" fmla="*/ 1886752423 h 6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97"/>
                <a:gd name="T13" fmla="*/ 0 h 648"/>
                <a:gd name="T14" fmla="*/ 1097 w 1097"/>
                <a:gd name="T15" fmla="*/ 648 h 6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97" h="648">
                  <a:moveTo>
                    <a:pt x="0" y="484"/>
                  </a:moveTo>
                  <a:cubicBezTo>
                    <a:pt x="842" y="94"/>
                    <a:pt x="1076" y="603"/>
                    <a:pt x="1097" y="648"/>
                  </a:cubicBezTo>
                  <a:cubicBezTo>
                    <a:pt x="1097" y="648"/>
                    <a:pt x="946" y="0"/>
                    <a:pt x="0" y="386"/>
                  </a:cubicBezTo>
                  <a:lnTo>
                    <a:pt x="0" y="484"/>
                  </a:lnTo>
                  <a:close/>
                </a:path>
              </a:pathLst>
            </a:custGeom>
            <a:solidFill>
              <a:srgbClr val="FFFAE5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1747" name="Title 18"/>
          <p:cNvSpPr>
            <a:spLocks noGrp="1"/>
          </p:cNvSpPr>
          <p:nvPr>
            <p:ph type="title"/>
          </p:nvPr>
        </p:nvSpPr>
        <p:spPr>
          <a:xfrm>
            <a:off x="428625" y="1071563"/>
            <a:ext cx="8229600" cy="1500187"/>
          </a:xfrm>
        </p:spPr>
        <p:txBody>
          <a:bodyPr/>
          <a:lstStyle/>
          <a:p>
            <a:pPr eaLnBrk="1" hangingPunct="1"/>
            <a:r>
              <a:rPr lang="fr-CA" sz="5400" b="1" smtClean="0">
                <a:latin typeface="Times New Roman" pitchFamily="18" charset="0"/>
                <a:cs typeface="Times New Roman" pitchFamily="18" charset="0"/>
              </a:rPr>
              <a:t>L’avenir de l’immigration francophone</a:t>
            </a:r>
          </a:p>
        </p:txBody>
      </p:sp>
      <p:sp>
        <p:nvSpPr>
          <p:cNvPr id="14342" name="Content Placeholder 19"/>
          <p:cNvSpPr>
            <a:spLocks noGrp="1"/>
          </p:cNvSpPr>
          <p:nvPr>
            <p:ph idx="1"/>
          </p:nvPr>
        </p:nvSpPr>
        <p:spPr>
          <a:xfrm>
            <a:off x="428625" y="3286125"/>
            <a:ext cx="8229600" cy="1928813"/>
          </a:xfrm>
        </p:spPr>
        <p:txBody>
          <a:bodyPr/>
          <a:lstStyle/>
          <a:p>
            <a:pPr marL="609600" indent="-609600" algn="ctr" eaLnBrk="1" hangingPunct="1">
              <a:buFont typeface="Arial" charset="0"/>
              <a:buAutoNum type="arabicPeriod"/>
              <a:defRPr/>
            </a:pPr>
            <a:r>
              <a:rPr lang="fr-CA" sz="440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La perspective communautaire</a:t>
            </a:r>
          </a:p>
          <a:p>
            <a:pPr marL="609600" indent="-609600" algn="ctr" eaLnBrk="1" hangingPunct="1">
              <a:buFont typeface="Arial" charset="0"/>
              <a:buAutoNum type="arabicPeriod"/>
              <a:defRPr/>
            </a:pPr>
            <a:r>
              <a:rPr lang="fr-CA" sz="440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La perspective gouvernementale</a:t>
            </a:r>
          </a:p>
          <a:p>
            <a:pPr marL="609600" indent="-609600" algn="ctr" eaLnBrk="1" hangingPunct="1">
              <a:buFont typeface="Arial" charset="0"/>
              <a:buNone/>
              <a:defRPr/>
            </a:pPr>
            <a:endParaRPr lang="en-CA" sz="5400" smtClean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31749" name="Picture 14" descr="Logo_Reseau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25" y="142875"/>
            <a:ext cx="2428875" cy="88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7" name="Group 8"/>
          <p:cNvGrpSpPr>
            <a:grpSpLocks/>
          </p:cNvGrpSpPr>
          <p:nvPr/>
        </p:nvGrpSpPr>
        <p:grpSpPr bwMode="auto">
          <a:xfrm>
            <a:off x="0" y="6172200"/>
            <a:ext cx="9144000" cy="685800"/>
            <a:chOff x="106527600" y="105384600"/>
            <a:chExt cx="7315200" cy="685800"/>
          </a:xfrm>
        </p:grpSpPr>
        <p:sp>
          <p:nvSpPr>
            <p:cNvPr id="14349" name="Rectangle 9"/>
            <p:cNvSpPr>
              <a:spLocks noChangeArrowheads="1"/>
            </p:cNvSpPr>
            <p:nvPr/>
          </p:nvSpPr>
          <p:spPr bwMode="auto">
            <a:xfrm flipV="1">
              <a:off x="106527600" y="105384600"/>
              <a:ext cx="7315200" cy="685800"/>
            </a:xfrm>
            <a:prstGeom prst="rect">
              <a:avLst/>
            </a:prstGeom>
            <a:gradFill rotWithShape="1">
              <a:gsLst>
                <a:gs pos="0">
                  <a:srgbClr val="002F5E"/>
                </a:gs>
                <a:gs pos="100000">
                  <a:srgbClr val="0066CC"/>
                </a:gs>
              </a:gsLst>
              <a:lin ang="2700000" scaled="1"/>
            </a:gradFill>
            <a:ln w="9525" algn="in">
              <a:noFill/>
              <a:miter lim="800000"/>
              <a:headEnd/>
              <a:tailEnd/>
            </a:ln>
          </p:spPr>
          <p:txBody>
            <a:bodyPr lIns="36576" tIns="36576" rIns="36576" bIns="36576"/>
            <a:lstStyle/>
            <a:p>
              <a:endParaRPr lang="en-CA">
                <a:latin typeface="Calibri" pitchFamily="34" charset="0"/>
              </a:endParaRPr>
            </a:p>
          </p:txBody>
        </p:sp>
        <p:sp>
          <p:nvSpPr>
            <p:cNvPr id="25" name="Rectangle 10"/>
            <p:cNvSpPr>
              <a:spLocks noChangeArrowheads="1"/>
            </p:cNvSpPr>
            <p:nvPr/>
          </p:nvSpPr>
          <p:spPr bwMode="auto">
            <a:xfrm>
              <a:off x="106527600" y="105556050"/>
              <a:ext cx="7315200" cy="69850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>
                    <a:alpha val="20000"/>
                  </a:srgbClr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CA" dirty="0">
                <a:latin typeface="+mn-lt"/>
              </a:endParaRPr>
            </a:p>
          </p:txBody>
        </p:sp>
      </p:grpSp>
      <p:sp>
        <p:nvSpPr>
          <p:cNvPr id="13314" name="Title 1"/>
          <p:cNvSpPr>
            <a:spLocks noGrp="1"/>
          </p:cNvSpPr>
          <p:nvPr>
            <p:ph type="ctrTitle"/>
          </p:nvPr>
        </p:nvSpPr>
        <p:spPr>
          <a:xfrm>
            <a:off x="714375" y="2133600"/>
            <a:ext cx="7772400" cy="2724150"/>
          </a:xfrm>
        </p:spPr>
        <p:txBody>
          <a:bodyPr/>
          <a:lstStyle/>
          <a:p>
            <a:pPr eaLnBrk="1" hangingPunct="1">
              <a:defRPr/>
            </a:pPr>
            <a:r>
              <a:rPr lang="en-CA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INTRODUCTION</a:t>
            </a:r>
          </a:p>
        </p:txBody>
      </p:sp>
      <p:grpSp>
        <p:nvGrpSpPr>
          <p:cNvPr id="14339" name="Group 10"/>
          <p:cNvGrpSpPr>
            <a:grpSpLocks/>
          </p:cNvGrpSpPr>
          <p:nvPr/>
        </p:nvGrpSpPr>
        <p:grpSpPr bwMode="auto">
          <a:xfrm rot="10800000" flipH="1">
            <a:off x="0" y="6000750"/>
            <a:ext cx="2400300" cy="1331913"/>
            <a:chOff x="106527600" y="113164614"/>
            <a:chExt cx="2416175" cy="1351907"/>
          </a:xfrm>
        </p:grpSpPr>
        <p:sp>
          <p:nvSpPr>
            <p:cNvPr id="14347" name="Freeform 11"/>
            <p:cNvSpPr>
              <a:spLocks/>
            </p:cNvSpPr>
            <p:nvPr/>
          </p:nvSpPr>
          <p:spPr bwMode="auto">
            <a:xfrm flipH="1" flipV="1">
              <a:off x="106527600" y="113222394"/>
              <a:ext cx="2416175" cy="1294127"/>
            </a:xfrm>
            <a:custGeom>
              <a:avLst/>
              <a:gdLst>
                <a:gd name="T0" fmla="*/ 808125699 w 7224"/>
                <a:gd name="T1" fmla="*/ 108077180 h 3869"/>
                <a:gd name="T2" fmla="*/ 0 w 7224"/>
                <a:gd name="T3" fmla="*/ 0 h 3869"/>
                <a:gd name="T4" fmla="*/ 808125699 w 7224"/>
                <a:gd name="T5" fmla="*/ 42962407 h 3869"/>
                <a:gd name="T6" fmla="*/ 808125699 w 7224"/>
                <a:gd name="T7" fmla="*/ 108077180 h 38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24"/>
                <a:gd name="T13" fmla="*/ 0 h 3869"/>
                <a:gd name="T14" fmla="*/ 7224 w 7224"/>
                <a:gd name="T15" fmla="*/ 3869 h 38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24" h="3869">
                  <a:moveTo>
                    <a:pt x="7224" y="966"/>
                  </a:moveTo>
                  <a:cubicBezTo>
                    <a:pt x="1719" y="3869"/>
                    <a:pt x="0" y="0"/>
                    <a:pt x="0" y="0"/>
                  </a:cubicBezTo>
                  <a:cubicBezTo>
                    <a:pt x="0" y="0"/>
                    <a:pt x="1989" y="3340"/>
                    <a:pt x="7224" y="384"/>
                  </a:cubicBezTo>
                  <a:cubicBezTo>
                    <a:pt x="7221" y="630"/>
                    <a:pt x="7224" y="978"/>
                    <a:pt x="7224" y="966"/>
                  </a:cubicBezTo>
                  <a:close/>
                </a:path>
              </a:pathLst>
            </a:custGeom>
            <a:solidFill>
              <a:srgbClr val="10761C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48" name="Freeform 12"/>
            <p:cNvSpPr>
              <a:spLocks/>
            </p:cNvSpPr>
            <p:nvPr/>
          </p:nvSpPr>
          <p:spPr bwMode="auto">
            <a:xfrm>
              <a:off x="106527600" y="113164614"/>
              <a:ext cx="2166999" cy="1279410"/>
            </a:xfrm>
            <a:custGeom>
              <a:avLst/>
              <a:gdLst>
                <a:gd name="T0" fmla="*/ 0 w 1097"/>
                <a:gd name="T1" fmla="*/ 1886752423 h 648"/>
                <a:gd name="T2" fmla="*/ 2147483647 w 1097"/>
                <a:gd name="T3" fmla="*/ 2147483647 h 648"/>
                <a:gd name="T4" fmla="*/ 0 w 1097"/>
                <a:gd name="T5" fmla="*/ 1504724295 h 648"/>
                <a:gd name="T6" fmla="*/ 0 w 1097"/>
                <a:gd name="T7" fmla="*/ 1886752423 h 6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97"/>
                <a:gd name="T13" fmla="*/ 0 h 648"/>
                <a:gd name="T14" fmla="*/ 1097 w 1097"/>
                <a:gd name="T15" fmla="*/ 648 h 6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97" h="648">
                  <a:moveTo>
                    <a:pt x="0" y="484"/>
                  </a:moveTo>
                  <a:cubicBezTo>
                    <a:pt x="842" y="94"/>
                    <a:pt x="1076" y="603"/>
                    <a:pt x="1097" y="648"/>
                  </a:cubicBezTo>
                  <a:cubicBezTo>
                    <a:pt x="1097" y="648"/>
                    <a:pt x="946" y="0"/>
                    <a:pt x="0" y="386"/>
                  </a:cubicBezTo>
                  <a:lnTo>
                    <a:pt x="0" y="484"/>
                  </a:lnTo>
                  <a:close/>
                </a:path>
              </a:pathLst>
            </a:custGeom>
            <a:solidFill>
              <a:srgbClr val="FFFAE5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4340" name="Group 8"/>
          <p:cNvGrpSpPr>
            <a:grpSpLocks/>
          </p:cNvGrpSpPr>
          <p:nvPr/>
        </p:nvGrpSpPr>
        <p:grpSpPr bwMode="auto">
          <a:xfrm flipV="1">
            <a:off x="0" y="0"/>
            <a:ext cx="9144000" cy="685800"/>
            <a:chOff x="106527600" y="105384600"/>
            <a:chExt cx="7315200" cy="685800"/>
          </a:xfrm>
        </p:grpSpPr>
        <p:sp>
          <p:nvSpPr>
            <p:cNvPr id="14343" name="Rectangle 9"/>
            <p:cNvSpPr>
              <a:spLocks noChangeArrowheads="1"/>
            </p:cNvSpPr>
            <p:nvPr/>
          </p:nvSpPr>
          <p:spPr bwMode="auto">
            <a:xfrm flipV="1">
              <a:off x="106527600" y="105384600"/>
              <a:ext cx="7315200" cy="685800"/>
            </a:xfrm>
            <a:prstGeom prst="rect">
              <a:avLst/>
            </a:prstGeom>
            <a:gradFill rotWithShape="1">
              <a:gsLst>
                <a:gs pos="0">
                  <a:srgbClr val="002F5E"/>
                </a:gs>
                <a:gs pos="100000">
                  <a:srgbClr val="0066CC"/>
                </a:gs>
              </a:gsLst>
              <a:lin ang="2700000" scaled="1"/>
            </a:gradFill>
            <a:ln w="9525" algn="in">
              <a:noFill/>
              <a:miter lim="800000"/>
              <a:headEnd/>
              <a:tailEnd/>
            </a:ln>
          </p:spPr>
          <p:txBody>
            <a:bodyPr lIns="36576" tIns="36576" rIns="36576" bIns="36576"/>
            <a:lstStyle/>
            <a:p>
              <a:endParaRPr lang="en-CA">
                <a:latin typeface="Calibri" pitchFamily="34" charset="0"/>
              </a:endParaRPr>
            </a:p>
          </p:txBody>
        </p:sp>
        <p:sp>
          <p:nvSpPr>
            <p:cNvPr id="2058" name="Rectangle 10"/>
            <p:cNvSpPr>
              <a:spLocks noChangeArrowheads="1"/>
            </p:cNvSpPr>
            <p:nvPr/>
          </p:nvSpPr>
          <p:spPr bwMode="auto">
            <a:xfrm>
              <a:off x="106527600" y="105556050"/>
              <a:ext cx="7315200" cy="69850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>
                    <a:alpha val="20000"/>
                  </a:srgbClr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CA" dirty="0">
                <a:latin typeface="+mn-lt"/>
              </a:endParaRPr>
            </a:p>
          </p:txBody>
        </p:sp>
      </p:grpSp>
      <p:pic>
        <p:nvPicPr>
          <p:cNvPr id="14341" name="Picture 2" descr="cic_logo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5715000"/>
            <a:ext cx="2879725" cy="39687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pic>
        <p:nvPicPr>
          <p:cNvPr id="14342" name="Picture 16" descr="Logo_Reseau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63" y="785813"/>
            <a:ext cx="3357562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69" name="Group 8"/>
          <p:cNvGrpSpPr>
            <a:grpSpLocks/>
          </p:cNvGrpSpPr>
          <p:nvPr/>
        </p:nvGrpSpPr>
        <p:grpSpPr bwMode="auto">
          <a:xfrm>
            <a:off x="0" y="6172200"/>
            <a:ext cx="9144000" cy="685800"/>
            <a:chOff x="106527600" y="105384600"/>
            <a:chExt cx="7315200" cy="685800"/>
          </a:xfrm>
        </p:grpSpPr>
        <p:sp>
          <p:nvSpPr>
            <p:cNvPr id="32776" name="Rectangle 9"/>
            <p:cNvSpPr>
              <a:spLocks noChangeArrowheads="1"/>
            </p:cNvSpPr>
            <p:nvPr/>
          </p:nvSpPr>
          <p:spPr bwMode="auto">
            <a:xfrm flipV="1">
              <a:off x="106527600" y="105384600"/>
              <a:ext cx="7315200" cy="685800"/>
            </a:xfrm>
            <a:prstGeom prst="rect">
              <a:avLst/>
            </a:prstGeom>
            <a:gradFill rotWithShape="1">
              <a:gsLst>
                <a:gs pos="0">
                  <a:srgbClr val="002F5E"/>
                </a:gs>
                <a:gs pos="100000">
                  <a:srgbClr val="0066CC"/>
                </a:gs>
              </a:gsLst>
              <a:lin ang="2700000" scaled="1"/>
            </a:gradFill>
            <a:ln w="9525" algn="in">
              <a:noFill/>
              <a:miter lim="800000"/>
              <a:headEnd/>
              <a:tailEnd/>
            </a:ln>
          </p:spPr>
          <p:txBody>
            <a:bodyPr lIns="36576" tIns="36576" rIns="36576" bIns="36576"/>
            <a:lstStyle/>
            <a:p>
              <a:endParaRPr lang="en-CA">
                <a:latin typeface="Calibri" pitchFamily="34" charset="0"/>
              </a:endParaRPr>
            </a:p>
          </p:txBody>
        </p:sp>
        <p:sp>
          <p:nvSpPr>
            <p:cNvPr id="25" name="Rectangle 10"/>
            <p:cNvSpPr>
              <a:spLocks noChangeArrowheads="1"/>
            </p:cNvSpPr>
            <p:nvPr/>
          </p:nvSpPr>
          <p:spPr bwMode="auto">
            <a:xfrm>
              <a:off x="106527600" y="105556050"/>
              <a:ext cx="7315200" cy="69850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>
                    <a:alpha val="20000"/>
                  </a:srgbClr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CA">
                <a:latin typeface="+mn-lt"/>
              </a:endParaRPr>
            </a:p>
          </p:txBody>
        </p:sp>
      </p:grpSp>
      <p:grpSp>
        <p:nvGrpSpPr>
          <p:cNvPr id="32770" name="Group 10"/>
          <p:cNvGrpSpPr>
            <a:grpSpLocks/>
          </p:cNvGrpSpPr>
          <p:nvPr/>
        </p:nvGrpSpPr>
        <p:grpSpPr bwMode="auto">
          <a:xfrm rot="10800000" flipH="1">
            <a:off x="0" y="6000750"/>
            <a:ext cx="2400300" cy="1331913"/>
            <a:chOff x="106527600" y="113164614"/>
            <a:chExt cx="2416175" cy="1351907"/>
          </a:xfrm>
        </p:grpSpPr>
        <p:sp>
          <p:nvSpPr>
            <p:cNvPr id="32774" name="Freeform 11"/>
            <p:cNvSpPr>
              <a:spLocks/>
            </p:cNvSpPr>
            <p:nvPr/>
          </p:nvSpPr>
          <p:spPr bwMode="auto">
            <a:xfrm flipH="1" flipV="1">
              <a:off x="106527600" y="113222394"/>
              <a:ext cx="2416175" cy="1294127"/>
            </a:xfrm>
            <a:custGeom>
              <a:avLst/>
              <a:gdLst>
                <a:gd name="T0" fmla="*/ 808125699 w 7224"/>
                <a:gd name="T1" fmla="*/ 108077180 h 3869"/>
                <a:gd name="T2" fmla="*/ 0 w 7224"/>
                <a:gd name="T3" fmla="*/ 0 h 3869"/>
                <a:gd name="T4" fmla="*/ 808125699 w 7224"/>
                <a:gd name="T5" fmla="*/ 42962407 h 3869"/>
                <a:gd name="T6" fmla="*/ 808125699 w 7224"/>
                <a:gd name="T7" fmla="*/ 108077180 h 38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24"/>
                <a:gd name="T13" fmla="*/ 0 h 3869"/>
                <a:gd name="T14" fmla="*/ 7224 w 7224"/>
                <a:gd name="T15" fmla="*/ 3869 h 38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24" h="3869">
                  <a:moveTo>
                    <a:pt x="7224" y="966"/>
                  </a:moveTo>
                  <a:cubicBezTo>
                    <a:pt x="1719" y="3869"/>
                    <a:pt x="0" y="0"/>
                    <a:pt x="0" y="0"/>
                  </a:cubicBezTo>
                  <a:cubicBezTo>
                    <a:pt x="0" y="0"/>
                    <a:pt x="1989" y="3340"/>
                    <a:pt x="7224" y="384"/>
                  </a:cubicBezTo>
                  <a:cubicBezTo>
                    <a:pt x="7221" y="630"/>
                    <a:pt x="7224" y="978"/>
                    <a:pt x="7224" y="966"/>
                  </a:cubicBezTo>
                  <a:close/>
                </a:path>
              </a:pathLst>
            </a:custGeom>
            <a:solidFill>
              <a:srgbClr val="10761C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75" name="Freeform 12"/>
            <p:cNvSpPr>
              <a:spLocks/>
            </p:cNvSpPr>
            <p:nvPr/>
          </p:nvSpPr>
          <p:spPr bwMode="auto">
            <a:xfrm>
              <a:off x="106527600" y="113164614"/>
              <a:ext cx="2166999" cy="1279410"/>
            </a:xfrm>
            <a:custGeom>
              <a:avLst/>
              <a:gdLst>
                <a:gd name="T0" fmla="*/ 0 w 1097"/>
                <a:gd name="T1" fmla="*/ 1886752423 h 648"/>
                <a:gd name="T2" fmla="*/ 2147483647 w 1097"/>
                <a:gd name="T3" fmla="*/ 2147483647 h 648"/>
                <a:gd name="T4" fmla="*/ 0 w 1097"/>
                <a:gd name="T5" fmla="*/ 1504724295 h 648"/>
                <a:gd name="T6" fmla="*/ 0 w 1097"/>
                <a:gd name="T7" fmla="*/ 1886752423 h 6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97"/>
                <a:gd name="T13" fmla="*/ 0 h 648"/>
                <a:gd name="T14" fmla="*/ 1097 w 1097"/>
                <a:gd name="T15" fmla="*/ 648 h 6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97" h="648">
                  <a:moveTo>
                    <a:pt x="0" y="484"/>
                  </a:moveTo>
                  <a:cubicBezTo>
                    <a:pt x="842" y="94"/>
                    <a:pt x="1076" y="603"/>
                    <a:pt x="1097" y="648"/>
                  </a:cubicBezTo>
                  <a:cubicBezTo>
                    <a:pt x="1097" y="648"/>
                    <a:pt x="946" y="0"/>
                    <a:pt x="0" y="386"/>
                  </a:cubicBezTo>
                  <a:lnTo>
                    <a:pt x="0" y="484"/>
                  </a:lnTo>
                  <a:close/>
                </a:path>
              </a:pathLst>
            </a:custGeom>
            <a:solidFill>
              <a:srgbClr val="FFFAE5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2771" name="Title 18"/>
          <p:cNvSpPr>
            <a:spLocks noGrp="1"/>
          </p:cNvSpPr>
          <p:nvPr>
            <p:ph type="title"/>
          </p:nvPr>
        </p:nvSpPr>
        <p:spPr>
          <a:xfrm>
            <a:off x="428625" y="785813"/>
            <a:ext cx="8229600" cy="1143000"/>
          </a:xfrm>
        </p:spPr>
        <p:txBody>
          <a:bodyPr/>
          <a:lstStyle/>
          <a:p>
            <a:pPr eaLnBrk="1" hangingPunct="1"/>
            <a:r>
              <a:rPr lang="fr-CA" b="1" smtClean="0">
                <a:latin typeface="Times New Roman" pitchFamily="18" charset="0"/>
                <a:cs typeface="Times New Roman" pitchFamily="18" charset="0"/>
              </a:rPr>
              <a:t>1/La perspective  communautaire</a:t>
            </a:r>
          </a:p>
        </p:txBody>
      </p:sp>
      <p:sp>
        <p:nvSpPr>
          <p:cNvPr id="32772" name="Content Placeholder 19"/>
          <p:cNvSpPr>
            <a:spLocks noGrp="1"/>
          </p:cNvSpPr>
          <p:nvPr>
            <p:ph idx="1"/>
          </p:nvPr>
        </p:nvSpPr>
        <p:spPr>
          <a:xfrm>
            <a:off x="428625" y="1643063"/>
            <a:ext cx="8229600" cy="450056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en-CA" sz="2200" smtClean="0">
              <a:solidFill>
                <a:srgbClr val="002060"/>
              </a:solidFill>
            </a:endParaRPr>
          </a:p>
          <a:p>
            <a:pPr marL="342900" lvl="1" indent="-342900" eaLnBrk="1" hangingPunct="1">
              <a:buFont typeface="Arial" charset="0"/>
              <a:buChar char="•"/>
            </a:pPr>
            <a:r>
              <a:rPr lang="fr-CA" sz="2200" smtClean="0">
                <a:solidFill>
                  <a:srgbClr val="002060"/>
                </a:solidFill>
                <a:latin typeface="Times New Roman" pitchFamily="18" charset="0"/>
              </a:rPr>
              <a:t>Les CFSM souhaitent:</a:t>
            </a:r>
          </a:p>
          <a:p>
            <a:pPr marL="742950" lvl="2" indent="-342900" eaLnBrk="1" hangingPunct="1"/>
            <a:r>
              <a:rPr lang="fr-CA" sz="2200" smtClean="0">
                <a:solidFill>
                  <a:srgbClr val="002060"/>
                </a:solidFill>
                <a:latin typeface="Times New Roman" pitchFamily="18" charset="0"/>
              </a:rPr>
              <a:t>Poursuivre de façon conjointe avec CIC, l’élaboration et la mise en œuvre de la prochaine phase du plan stratégique;</a:t>
            </a:r>
          </a:p>
          <a:p>
            <a:pPr marL="742950" lvl="2" indent="-342900" eaLnBrk="1" hangingPunct="1"/>
            <a:r>
              <a:rPr lang="fr-CA" sz="2200" smtClean="0">
                <a:solidFill>
                  <a:srgbClr val="002060"/>
                </a:solidFill>
                <a:latin typeface="Times New Roman" pitchFamily="18" charset="0"/>
              </a:rPr>
              <a:t>Contribuer à articuler des priorités, des objectifs mesurables et des actions concrètes dans la prochaine phase du plan stratégique;</a:t>
            </a:r>
          </a:p>
          <a:p>
            <a:pPr marL="742950" lvl="2" indent="-342900" eaLnBrk="1" hangingPunct="1"/>
            <a:r>
              <a:rPr lang="fr-CA" sz="2200" smtClean="0">
                <a:solidFill>
                  <a:srgbClr val="002060"/>
                </a:solidFill>
                <a:latin typeface="Times New Roman" pitchFamily="18" charset="0"/>
              </a:rPr>
              <a:t>Que les enjeux en lien avec la vitalité démographique, culturelle  et économique de nos communautés demeurent et soient pris en compte;</a:t>
            </a:r>
          </a:p>
          <a:p>
            <a:pPr marL="742950" lvl="2" indent="-342900" eaLnBrk="1" hangingPunct="1"/>
            <a:r>
              <a:rPr lang="fr-CA" sz="22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Être associer à la mise en œuvre de la stratégie en immigration (en Ontario).</a:t>
            </a:r>
          </a:p>
          <a:p>
            <a:pPr marL="742950" lvl="2" indent="-342900" eaLnBrk="1" hangingPunct="1">
              <a:buFont typeface="Arial" charset="0"/>
              <a:buNone/>
            </a:pPr>
            <a:endParaRPr lang="fr-FR" sz="2200" smtClean="0">
              <a:solidFill>
                <a:srgbClr val="002060"/>
              </a:solidFill>
              <a:latin typeface="Times New Roman" pitchFamily="18" charset="0"/>
            </a:endParaRPr>
          </a:p>
        </p:txBody>
      </p:sp>
      <p:pic>
        <p:nvPicPr>
          <p:cNvPr id="32773" name="Picture 12" descr="Logo_Reseau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25" y="142875"/>
            <a:ext cx="2428875" cy="88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3" name="Group 8"/>
          <p:cNvGrpSpPr>
            <a:grpSpLocks/>
          </p:cNvGrpSpPr>
          <p:nvPr/>
        </p:nvGrpSpPr>
        <p:grpSpPr bwMode="auto">
          <a:xfrm>
            <a:off x="0" y="6172200"/>
            <a:ext cx="9144000" cy="685800"/>
            <a:chOff x="106527600" y="105384600"/>
            <a:chExt cx="7315200" cy="685800"/>
          </a:xfrm>
        </p:grpSpPr>
        <p:sp>
          <p:nvSpPr>
            <p:cNvPr id="33802" name="Rectangle 9"/>
            <p:cNvSpPr>
              <a:spLocks noChangeArrowheads="1"/>
            </p:cNvSpPr>
            <p:nvPr/>
          </p:nvSpPr>
          <p:spPr bwMode="auto">
            <a:xfrm flipV="1">
              <a:off x="106527600" y="105384600"/>
              <a:ext cx="7315200" cy="685800"/>
            </a:xfrm>
            <a:prstGeom prst="rect">
              <a:avLst/>
            </a:prstGeom>
            <a:gradFill rotWithShape="1">
              <a:gsLst>
                <a:gs pos="0">
                  <a:srgbClr val="002F5E"/>
                </a:gs>
                <a:gs pos="100000">
                  <a:srgbClr val="0066CC"/>
                </a:gs>
              </a:gsLst>
              <a:lin ang="2700000" scaled="1"/>
            </a:gradFill>
            <a:ln w="9525" algn="in">
              <a:noFill/>
              <a:miter lim="800000"/>
              <a:headEnd/>
              <a:tailEnd/>
            </a:ln>
          </p:spPr>
          <p:txBody>
            <a:bodyPr lIns="36576" tIns="36576" rIns="36576" bIns="36576"/>
            <a:lstStyle/>
            <a:p>
              <a:endParaRPr lang="en-CA">
                <a:latin typeface="Calibri" pitchFamily="34" charset="0"/>
              </a:endParaRPr>
            </a:p>
          </p:txBody>
        </p:sp>
        <p:sp>
          <p:nvSpPr>
            <p:cNvPr id="25" name="Rectangle 10"/>
            <p:cNvSpPr>
              <a:spLocks noChangeArrowheads="1"/>
            </p:cNvSpPr>
            <p:nvPr/>
          </p:nvSpPr>
          <p:spPr bwMode="auto">
            <a:xfrm>
              <a:off x="106527600" y="105556050"/>
              <a:ext cx="7315200" cy="69850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>
                    <a:alpha val="20000"/>
                  </a:srgbClr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CA">
                <a:latin typeface="+mn-lt"/>
              </a:endParaRPr>
            </a:p>
          </p:txBody>
        </p:sp>
      </p:grpSp>
      <p:grpSp>
        <p:nvGrpSpPr>
          <p:cNvPr id="33794" name="Group 10"/>
          <p:cNvGrpSpPr>
            <a:grpSpLocks/>
          </p:cNvGrpSpPr>
          <p:nvPr/>
        </p:nvGrpSpPr>
        <p:grpSpPr bwMode="auto">
          <a:xfrm rot="10800000" flipH="1">
            <a:off x="0" y="6000750"/>
            <a:ext cx="2400300" cy="1331913"/>
            <a:chOff x="106527600" y="113164614"/>
            <a:chExt cx="2416175" cy="1351907"/>
          </a:xfrm>
        </p:grpSpPr>
        <p:sp>
          <p:nvSpPr>
            <p:cNvPr id="33800" name="Freeform 11"/>
            <p:cNvSpPr>
              <a:spLocks/>
            </p:cNvSpPr>
            <p:nvPr/>
          </p:nvSpPr>
          <p:spPr bwMode="auto">
            <a:xfrm flipH="1" flipV="1">
              <a:off x="106527600" y="113222394"/>
              <a:ext cx="2416175" cy="1294127"/>
            </a:xfrm>
            <a:custGeom>
              <a:avLst/>
              <a:gdLst>
                <a:gd name="T0" fmla="*/ 808125699 w 7224"/>
                <a:gd name="T1" fmla="*/ 108077180 h 3869"/>
                <a:gd name="T2" fmla="*/ 0 w 7224"/>
                <a:gd name="T3" fmla="*/ 0 h 3869"/>
                <a:gd name="T4" fmla="*/ 808125699 w 7224"/>
                <a:gd name="T5" fmla="*/ 42962407 h 3869"/>
                <a:gd name="T6" fmla="*/ 808125699 w 7224"/>
                <a:gd name="T7" fmla="*/ 108077180 h 38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24"/>
                <a:gd name="T13" fmla="*/ 0 h 3869"/>
                <a:gd name="T14" fmla="*/ 7224 w 7224"/>
                <a:gd name="T15" fmla="*/ 3869 h 38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24" h="3869">
                  <a:moveTo>
                    <a:pt x="7224" y="966"/>
                  </a:moveTo>
                  <a:cubicBezTo>
                    <a:pt x="1719" y="3869"/>
                    <a:pt x="0" y="0"/>
                    <a:pt x="0" y="0"/>
                  </a:cubicBezTo>
                  <a:cubicBezTo>
                    <a:pt x="0" y="0"/>
                    <a:pt x="1989" y="3340"/>
                    <a:pt x="7224" y="384"/>
                  </a:cubicBezTo>
                  <a:cubicBezTo>
                    <a:pt x="7221" y="630"/>
                    <a:pt x="7224" y="978"/>
                    <a:pt x="7224" y="966"/>
                  </a:cubicBezTo>
                  <a:close/>
                </a:path>
              </a:pathLst>
            </a:custGeom>
            <a:solidFill>
              <a:srgbClr val="10761C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801" name="Freeform 12"/>
            <p:cNvSpPr>
              <a:spLocks/>
            </p:cNvSpPr>
            <p:nvPr/>
          </p:nvSpPr>
          <p:spPr bwMode="auto">
            <a:xfrm>
              <a:off x="106527600" y="113164614"/>
              <a:ext cx="2166999" cy="1279410"/>
            </a:xfrm>
            <a:custGeom>
              <a:avLst/>
              <a:gdLst>
                <a:gd name="T0" fmla="*/ 0 w 1097"/>
                <a:gd name="T1" fmla="*/ 1886752423 h 648"/>
                <a:gd name="T2" fmla="*/ 2147483647 w 1097"/>
                <a:gd name="T3" fmla="*/ 2147483647 h 648"/>
                <a:gd name="T4" fmla="*/ 0 w 1097"/>
                <a:gd name="T5" fmla="*/ 1504724295 h 648"/>
                <a:gd name="T6" fmla="*/ 0 w 1097"/>
                <a:gd name="T7" fmla="*/ 1886752423 h 6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97"/>
                <a:gd name="T13" fmla="*/ 0 h 648"/>
                <a:gd name="T14" fmla="*/ 1097 w 1097"/>
                <a:gd name="T15" fmla="*/ 648 h 6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97" h="648">
                  <a:moveTo>
                    <a:pt x="0" y="484"/>
                  </a:moveTo>
                  <a:cubicBezTo>
                    <a:pt x="842" y="94"/>
                    <a:pt x="1076" y="603"/>
                    <a:pt x="1097" y="648"/>
                  </a:cubicBezTo>
                  <a:cubicBezTo>
                    <a:pt x="1097" y="648"/>
                    <a:pt x="946" y="0"/>
                    <a:pt x="0" y="386"/>
                  </a:cubicBezTo>
                  <a:lnTo>
                    <a:pt x="0" y="484"/>
                  </a:lnTo>
                  <a:close/>
                </a:path>
              </a:pathLst>
            </a:custGeom>
            <a:solidFill>
              <a:srgbClr val="FFFAE5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3795" name="Title 18"/>
          <p:cNvSpPr>
            <a:spLocks noGrp="1"/>
          </p:cNvSpPr>
          <p:nvPr>
            <p:ph type="title"/>
          </p:nvPr>
        </p:nvSpPr>
        <p:spPr>
          <a:xfrm>
            <a:off x="428625" y="714375"/>
            <a:ext cx="8229600" cy="1143000"/>
          </a:xfrm>
        </p:spPr>
        <p:txBody>
          <a:bodyPr/>
          <a:lstStyle/>
          <a:p>
            <a:pPr eaLnBrk="1" hangingPunct="1"/>
            <a:r>
              <a:rPr lang="fr-CA" sz="4000" b="1" smtClean="0">
                <a:latin typeface="Times New Roman" pitchFamily="18" charset="0"/>
                <a:cs typeface="Times New Roman" pitchFamily="18" charset="0"/>
              </a:rPr>
              <a:t>2/La perspective gouvernementale</a:t>
            </a:r>
          </a:p>
        </p:txBody>
      </p:sp>
      <p:sp>
        <p:nvSpPr>
          <p:cNvPr id="33796" name="Content Placeholder 19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469741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en-CA" sz="2600" smtClean="0">
              <a:solidFill>
                <a:srgbClr val="002060"/>
              </a:solidFill>
            </a:endParaRPr>
          </a:p>
          <a:p>
            <a:pPr marL="342900" lvl="1" indent="-342900" eaLnBrk="1" hangingPunct="1">
              <a:buFont typeface="Arial" charset="0"/>
              <a:buChar char="•"/>
            </a:pPr>
            <a:r>
              <a:rPr lang="fr-FR" sz="32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L’immigration francophone reste une priorité pour le gouvernement fédéral (dernier appel d’offre de CIC );</a:t>
            </a:r>
          </a:p>
          <a:p>
            <a:pPr marL="342900" lvl="1" indent="-342900" eaLnBrk="1" hangingPunct="1">
              <a:buFont typeface="Arial" charset="0"/>
              <a:buChar char="•"/>
            </a:pPr>
            <a:r>
              <a:rPr lang="fr-FR" sz="32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Enjeux et objectifs des changements actuels de CIC  </a:t>
            </a:r>
          </a:p>
        </p:txBody>
      </p:sp>
      <p:pic>
        <p:nvPicPr>
          <p:cNvPr id="33797" name="Picture 12" descr="Logo_Reseau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25" y="142875"/>
            <a:ext cx="2428875" cy="88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ight Arrow 13"/>
          <p:cNvSpPr/>
          <p:nvPr/>
        </p:nvSpPr>
        <p:spPr>
          <a:xfrm>
            <a:off x="785813" y="4714875"/>
            <a:ext cx="2643187" cy="571500"/>
          </a:xfrm>
          <a:prstGeom prst="rightArrow">
            <a:avLst>
              <a:gd name="adj1" fmla="val 68667"/>
              <a:gd name="adj2" fmla="val 107333"/>
            </a:avLst>
          </a:prstGeom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CA"/>
          </a:p>
        </p:txBody>
      </p:sp>
      <p:sp>
        <p:nvSpPr>
          <p:cNvPr id="15" name="Rectangle 14"/>
          <p:cNvSpPr/>
          <p:nvPr/>
        </p:nvSpPr>
        <p:spPr>
          <a:xfrm>
            <a:off x="3500438" y="4071938"/>
            <a:ext cx="5572125" cy="2062162"/>
          </a:xfrm>
          <a:prstGeom prst="rect">
            <a:avLst/>
          </a:prstGeom>
          <a:solidFill>
            <a:schemeClr val="tx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fr-FR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Système d’immigration rapide et souple qui correspond aux besoins de l’économie canadienne</a:t>
            </a:r>
            <a:endParaRPr lang="en-CA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7" name="Group 8"/>
          <p:cNvGrpSpPr>
            <a:grpSpLocks/>
          </p:cNvGrpSpPr>
          <p:nvPr/>
        </p:nvGrpSpPr>
        <p:grpSpPr bwMode="auto">
          <a:xfrm>
            <a:off x="0" y="6172200"/>
            <a:ext cx="9144000" cy="685800"/>
            <a:chOff x="106527600" y="105384600"/>
            <a:chExt cx="7315200" cy="685800"/>
          </a:xfrm>
        </p:grpSpPr>
        <p:sp>
          <p:nvSpPr>
            <p:cNvPr id="34826" name="Rectangle 9"/>
            <p:cNvSpPr>
              <a:spLocks noChangeArrowheads="1"/>
            </p:cNvSpPr>
            <p:nvPr/>
          </p:nvSpPr>
          <p:spPr bwMode="auto">
            <a:xfrm flipV="1">
              <a:off x="106527600" y="105384600"/>
              <a:ext cx="7315200" cy="685800"/>
            </a:xfrm>
            <a:prstGeom prst="rect">
              <a:avLst/>
            </a:prstGeom>
            <a:gradFill rotWithShape="1">
              <a:gsLst>
                <a:gs pos="0">
                  <a:srgbClr val="002F5E"/>
                </a:gs>
                <a:gs pos="100000">
                  <a:srgbClr val="0066CC"/>
                </a:gs>
              </a:gsLst>
              <a:lin ang="2700000" scaled="1"/>
            </a:gradFill>
            <a:ln w="9525" algn="in">
              <a:noFill/>
              <a:miter lim="800000"/>
              <a:headEnd/>
              <a:tailEnd/>
            </a:ln>
          </p:spPr>
          <p:txBody>
            <a:bodyPr lIns="36576" tIns="36576" rIns="36576" bIns="36576"/>
            <a:lstStyle/>
            <a:p>
              <a:endParaRPr lang="en-CA">
                <a:latin typeface="Calibri" pitchFamily="34" charset="0"/>
              </a:endParaRPr>
            </a:p>
          </p:txBody>
        </p:sp>
        <p:sp>
          <p:nvSpPr>
            <p:cNvPr id="25" name="Rectangle 10"/>
            <p:cNvSpPr>
              <a:spLocks noChangeArrowheads="1"/>
            </p:cNvSpPr>
            <p:nvPr/>
          </p:nvSpPr>
          <p:spPr bwMode="auto">
            <a:xfrm>
              <a:off x="106527600" y="105556050"/>
              <a:ext cx="7315200" cy="69850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>
                    <a:alpha val="20000"/>
                  </a:srgbClr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CA">
                <a:latin typeface="+mn-lt"/>
              </a:endParaRPr>
            </a:p>
          </p:txBody>
        </p:sp>
      </p:grpSp>
      <p:grpSp>
        <p:nvGrpSpPr>
          <p:cNvPr id="34818" name="Group 10"/>
          <p:cNvGrpSpPr>
            <a:grpSpLocks/>
          </p:cNvGrpSpPr>
          <p:nvPr/>
        </p:nvGrpSpPr>
        <p:grpSpPr bwMode="auto">
          <a:xfrm rot="10800000" flipH="1">
            <a:off x="0" y="6000750"/>
            <a:ext cx="2400300" cy="1331913"/>
            <a:chOff x="106527600" y="113164614"/>
            <a:chExt cx="2416175" cy="1351907"/>
          </a:xfrm>
        </p:grpSpPr>
        <p:sp>
          <p:nvSpPr>
            <p:cNvPr id="34824" name="Freeform 11"/>
            <p:cNvSpPr>
              <a:spLocks/>
            </p:cNvSpPr>
            <p:nvPr/>
          </p:nvSpPr>
          <p:spPr bwMode="auto">
            <a:xfrm flipH="1" flipV="1">
              <a:off x="106527600" y="113222394"/>
              <a:ext cx="2416175" cy="1294127"/>
            </a:xfrm>
            <a:custGeom>
              <a:avLst/>
              <a:gdLst>
                <a:gd name="T0" fmla="*/ 808125699 w 7224"/>
                <a:gd name="T1" fmla="*/ 108077180 h 3869"/>
                <a:gd name="T2" fmla="*/ 0 w 7224"/>
                <a:gd name="T3" fmla="*/ 0 h 3869"/>
                <a:gd name="T4" fmla="*/ 808125699 w 7224"/>
                <a:gd name="T5" fmla="*/ 42962407 h 3869"/>
                <a:gd name="T6" fmla="*/ 808125699 w 7224"/>
                <a:gd name="T7" fmla="*/ 108077180 h 38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24"/>
                <a:gd name="T13" fmla="*/ 0 h 3869"/>
                <a:gd name="T14" fmla="*/ 7224 w 7224"/>
                <a:gd name="T15" fmla="*/ 3869 h 38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24" h="3869">
                  <a:moveTo>
                    <a:pt x="7224" y="966"/>
                  </a:moveTo>
                  <a:cubicBezTo>
                    <a:pt x="1719" y="3869"/>
                    <a:pt x="0" y="0"/>
                    <a:pt x="0" y="0"/>
                  </a:cubicBezTo>
                  <a:cubicBezTo>
                    <a:pt x="0" y="0"/>
                    <a:pt x="1989" y="3340"/>
                    <a:pt x="7224" y="384"/>
                  </a:cubicBezTo>
                  <a:cubicBezTo>
                    <a:pt x="7221" y="630"/>
                    <a:pt x="7224" y="978"/>
                    <a:pt x="7224" y="966"/>
                  </a:cubicBezTo>
                  <a:close/>
                </a:path>
              </a:pathLst>
            </a:custGeom>
            <a:solidFill>
              <a:srgbClr val="10761C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825" name="Freeform 12"/>
            <p:cNvSpPr>
              <a:spLocks/>
            </p:cNvSpPr>
            <p:nvPr/>
          </p:nvSpPr>
          <p:spPr bwMode="auto">
            <a:xfrm>
              <a:off x="106527600" y="113164614"/>
              <a:ext cx="2166999" cy="1279410"/>
            </a:xfrm>
            <a:custGeom>
              <a:avLst/>
              <a:gdLst>
                <a:gd name="T0" fmla="*/ 0 w 1097"/>
                <a:gd name="T1" fmla="*/ 1886752423 h 648"/>
                <a:gd name="T2" fmla="*/ 2147483647 w 1097"/>
                <a:gd name="T3" fmla="*/ 2147483647 h 648"/>
                <a:gd name="T4" fmla="*/ 0 w 1097"/>
                <a:gd name="T5" fmla="*/ 1504724295 h 648"/>
                <a:gd name="T6" fmla="*/ 0 w 1097"/>
                <a:gd name="T7" fmla="*/ 1886752423 h 6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97"/>
                <a:gd name="T13" fmla="*/ 0 h 648"/>
                <a:gd name="T14" fmla="*/ 1097 w 1097"/>
                <a:gd name="T15" fmla="*/ 648 h 6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97" h="648">
                  <a:moveTo>
                    <a:pt x="0" y="484"/>
                  </a:moveTo>
                  <a:cubicBezTo>
                    <a:pt x="842" y="94"/>
                    <a:pt x="1076" y="603"/>
                    <a:pt x="1097" y="648"/>
                  </a:cubicBezTo>
                  <a:cubicBezTo>
                    <a:pt x="1097" y="648"/>
                    <a:pt x="946" y="0"/>
                    <a:pt x="0" y="386"/>
                  </a:cubicBezTo>
                  <a:lnTo>
                    <a:pt x="0" y="484"/>
                  </a:lnTo>
                  <a:close/>
                </a:path>
              </a:pathLst>
            </a:custGeom>
            <a:solidFill>
              <a:srgbClr val="FFFAE5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4819" name="Title 18"/>
          <p:cNvSpPr>
            <a:spLocks noGrp="1"/>
          </p:cNvSpPr>
          <p:nvPr>
            <p:ph type="title"/>
          </p:nvPr>
        </p:nvSpPr>
        <p:spPr>
          <a:xfrm>
            <a:off x="428625" y="642938"/>
            <a:ext cx="8229600" cy="857250"/>
          </a:xfrm>
        </p:spPr>
        <p:txBody>
          <a:bodyPr/>
          <a:lstStyle/>
          <a:p>
            <a:pPr eaLnBrk="1" hangingPunct="1"/>
            <a:r>
              <a:rPr lang="fr-CA" sz="5400" b="1" smtClean="0">
                <a:latin typeface="Times New Roman" pitchFamily="18" charset="0"/>
                <a:cs typeface="Times New Roman" pitchFamily="18" charset="0"/>
              </a:rPr>
              <a:t>Conclusion</a:t>
            </a:r>
          </a:p>
        </p:txBody>
      </p:sp>
      <p:sp>
        <p:nvSpPr>
          <p:cNvPr id="14342" name="Content Placeholder 19"/>
          <p:cNvSpPr>
            <a:spLocks noGrp="1"/>
          </p:cNvSpPr>
          <p:nvPr>
            <p:ph idx="1"/>
          </p:nvPr>
        </p:nvSpPr>
        <p:spPr>
          <a:xfrm>
            <a:off x="357188" y="1428750"/>
            <a:ext cx="8229600" cy="4500563"/>
          </a:xfrm>
        </p:spPr>
        <p:txBody>
          <a:bodyPr/>
          <a:lstStyle/>
          <a:p>
            <a:pPr eaLnBrk="1" hangingPunct="1">
              <a:defRPr/>
            </a:pP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Engagement des communautés francophones;</a:t>
            </a:r>
          </a:p>
          <a:p>
            <a:pPr eaLnBrk="1" hangingPunct="1">
              <a:defRPr/>
            </a:pP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L’immigration francophone reste une priorité pour le gouvernement fédéral et provincial (feuille de route 2013-2018, stratégie en immigration avec une cible francophone de 5%);</a:t>
            </a:r>
          </a:p>
          <a:p>
            <a:pPr eaLnBrk="1" hangingPunct="1">
              <a:defRPr/>
            </a:pP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Accessibilité des services d’accueil et d’établissement;</a:t>
            </a:r>
          </a:p>
          <a:p>
            <a:pPr eaLnBrk="1" hangingPunct="1">
              <a:defRPr/>
            </a:pPr>
            <a:r>
              <a:rPr lang="fr-CA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Préparation et accompagnement des nouveaux arrivants dans leur processus d’intégration (emploi, compétences linguistiques, connaissance de la culture du milieu de travail...etc.);</a:t>
            </a:r>
          </a:p>
          <a:p>
            <a:pPr eaLnBrk="1" hangingPunct="1">
              <a:buFont typeface="Arial" charset="0"/>
              <a:buNone/>
              <a:defRPr/>
            </a:pPr>
            <a:endParaRPr lang="fr-CA" sz="23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4821" name="Picture 12" descr="Logo_Reseau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25" y="142875"/>
            <a:ext cx="2428875" cy="88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ight Arrow 10"/>
          <p:cNvSpPr/>
          <p:nvPr/>
        </p:nvSpPr>
        <p:spPr>
          <a:xfrm>
            <a:off x="285750" y="5500688"/>
            <a:ext cx="1714500" cy="428625"/>
          </a:xfrm>
          <a:prstGeom prst="rightArrow">
            <a:avLst>
              <a:gd name="adj1" fmla="val 71333"/>
              <a:gd name="adj2" fmla="val 90889"/>
            </a:avLst>
          </a:prstGeom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CA"/>
          </a:p>
        </p:txBody>
      </p:sp>
      <p:sp>
        <p:nvSpPr>
          <p:cNvPr id="12" name="Rectangle 11"/>
          <p:cNvSpPr/>
          <p:nvPr/>
        </p:nvSpPr>
        <p:spPr>
          <a:xfrm>
            <a:off x="2071688" y="5357813"/>
            <a:ext cx="7000875" cy="708025"/>
          </a:xfrm>
          <a:prstGeom prst="rect">
            <a:avLst/>
          </a:prstGeom>
          <a:solidFill>
            <a:schemeClr val="tx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fr-CA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Notre capacité à négocier et à nous adapter au virage actuel tout en n’oubliant pas de vue, nos enjeux, priorités et défis!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1" name="Group 8"/>
          <p:cNvGrpSpPr>
            <a:grpSpLocks/>
          </p:cNvGrpSpPr>
          <p:nvPr/>
        </p:nvGrpSpPr>
        <p:grpSpPr bwMode="auto">
          <a:xfrm>
            <a:off x="0" y="6172200"/>
            <a:ext cx="9144000" cy="685800"/>
            <a:chOff x="106527600" y="105384600"/>
            <a:chExt cx="7315200" cy="685800"/>
          </a:xfrm>
        </p:grpSpPr>
        <p:sp>
          <p:nvSpPr>
            <p:cNvPr id="35853" name="Rectangle 9"/>
            <p:cNvSpPr>
              <a:spLocks noChangeArrowheads="1"/>
            </p:cNvSpPr>
            <p:nvPr/>
          </p:nvSpPr>
          <p:spPr bwMode="auto">
            <a:xfrm flipV="1">
              <a:off x="106527600" y="105384600"/>
              <a:ext cx="7315200" cy="685800"/>
            </a:xfrm>
            <a:prstGeom prst="rect">
              <a:avLst/>
            </a:prstGeom>
            <a:gradFill rotWithShape="1">
              <a:gsLst>
                <a:gs pos="0">
                  <a:srgbClr val="002F5E"/>
                </a:gs>
                <a:gs pos="100000">
                  <a:srgbClr val="0066CC"/>
                </a:gs>
              </a:gsLst>
              <a:lin ang="2700000" scaled="1"/>
            </a:gradFill>
            <a:ln w="9525" algn="in">
              <a:noFill/>
              <a:miter lim="800000"/>
              <a:headEnd/>
              <a:tailEnd/>
            </a:ln>
          </p:spPr>
          <p:txBody>
            <a:bodyPr lIns="36576" tIns="36576" rIns="36576" bIns="36576"/>
            <a:lstStyle/>
            <a:p>
              <a:endParaRPr lang="en-CA">
                <a:latin typeface="Calibri" pitchFamily="34" charset="0"/>
              </a:endParaRPr>
            </a:p>
          </p:txBody>
        </p:sp>
        <p:sp>
          <p:nvSpPr>
            <p:cNvPr id="25" name="Rectangle 10"/>
            <p:cNvSpPr>
              <a:spLocks noChangeArrowheads="1"/>
            </p:cNvSpPr>
            <p:nvPr/>
          </p:nvSpPr>
          <p:spPr bwMode="auto">
            <a:xfrm>
              <a:off x="106527600" y="105556050"/>
              <a:ext cx="7315200" cy="69850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>
                    <a:alpha val="20000"/>
                  </a:srgbClr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CA">
                <a:latin typeface="+mn-lt"/>
              </a:endParaRPr>
            </a:p>
          </p:txBody>
        </p:sp>
      </p:grpSp>
      <p:grpSp>
        <p:nvGrpSpPr>
          <p:cNvPr id="35842" name="Group 10"/>
          <p:cNvGrpSpPr>
            <a:grpSpLocks/>
          </p:cNvGrpSpPr>
          <p:nvPr/>
        </p:nvGrpSpPr>
        <p:grpSpPr bwMode="auto">
          <a:xfrm rot="10800000" flipH="1">
            <a:off x="0" y="6000750"/>
            <a:ext cx="2400300" cy="1331913"/>
            <a:chOff x="106527600" y="113164614"/>
            <a:chExt cx="2416175" cy="1351907"/>
          </a:xfrm>
        </p:grpSpPr>
        <p:sp>
          <p:nvSpPr>
            <p:cNvPr id="35851" name="Freeform 11"/>
            <p:cNvSpPr>
              <a:spLocks/>
            </p:cNvSpPr>
            <p:nvPr/>
          </p:nvSpPr>
          <p:spPr bwMode="auto">
            <a:xfrm flipH="1" flipV="1">
              <a:off x="106527600" y="113222394"/>
              <a:ext cx="2416175" cy="1294127"/>
            </a:xfrm>
            <a:custGeom>
              <a:avLst/>
              <a:gdLst>
                <a:gd name="T0" fmla="*/ 808125699 w 7224"/>
                <a:gd name="T1" fmla="*/ 108077180 h 3869"/>
                <a:gd name="T2" fmla="*/ 0 w 7224"/>
                <a:gd name="T3" fmla="*/ 0 h 3869"/>
                <a:gd name="T4" fmla="*/ 808125699 w 7224"/>
                <a:gd name="T5" fmla="*/ 42962407 h 3869"/>
                <a:gd name="T6" fmla="*/ 808125699 w 7224"/>
                <a:gd name="T7" fmla="*/ 108077180 h 38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24"/>
                <a:gd name="T13" fmla="*/ 0 h 3869"/>
                <a:gd name="T14" fmla="*/ 7224 w 7224"/>
                <a:gd name="T15" fmla="*/ 3869 h 38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24" h="3869">
                  <a:moveTo>
                    <a:pt x="7224" y="966"/>
                  </a:moveTo>
                  <a:cubicBezTo>
                    <a:pt x="1719" y="3869"/>
                    <a:pt x="0" y="0"/>
                    <a:pt x="0" y="0"/>
                  </a:cubicBezTo>
                  <a:cubicBezTo>
                    <a:pt x="0" y="0"/>
                    <a:pt x="1989" y="3340"/>
                    <a:pt x="7224" y="384"/>
                  </a:cubicBezTo>
                  <a:cubicBezTo>
                    <a:pt x="7221" y="630"/>
                    <a:pt x="7224" y="978"/>
                    <a:pt x="7224" y="966"/>
                  </a:cubicBezTo>
                  <a:close/>
                </a:path>
              </a:pathLst>
            </a:custGeom>
            <a:solidFill>
              <a:srgbClr val="10761C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852" name="Freeform 12"/>
            <p:cNvSpPr>
              <a:spLocks/>
            </p:cNvSpPr>
            <p:nvPr/>
          </p:nvSpPr>
          <p:spPr bwMode="auto">
            <a:xfrm>
              <a:off x="106527600" y="113164614"/>
              <a:ext cx="2166999" cy="1279410"/>
            </a:xfrm>
            <a:custGeom>
              <a:avLst/>
              <a:gdLst>
                <a:gd name="T0" fmla="*/ 0 w 1097"/>
                <a:gd name="T1" fmla="*/ 1886752423 h 648"/>
                <a:gd name="T2" fmla="*/ 2147483647 w 1097"/>
                <a:gd name="T3" fmla="*/ 2147483647 h 648"/>
                <a:gd name="T4" fmla="*/ 0 w 1097"/>
                <a:gd name="T5" fmla="*/ 1504724295 h 648"/>
                <a:gd name="T6" fmla="*/ 0 w 1097"/>
                <a:gd name="T7" fmla="*/ 1886752423 h 6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97"/>
                <a:gd name="T13" fmla="*/ 0 h 648"/>
                <a:gd name="T14" fmla="*/ 1097 w 1097"/>
                <a:gd name="T15" fmla="*/ 648 h 6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97" h="648">
                  <a:moveTo>
                    <a:pt x="0" y="484"/>
                  </a:moveTo>
                  <a:cubicBezTo>
                    <a:pt x="842" y="94"/>
                    <a:pt x="1076" y="603"/>
                    <a:pt x="1097" y="648"/>
                  </a:cubicBezTo>
                  <a:cubicBezTo>
                    <a:pt x="1097" y="648"/>
                    <a:pt x="946" y="0"/>
                    <a:pt x="0" y="386"/>
                  </a:cubicBezTo>
                  <a:lnTo>
                    <a:pt x="0" y="484"/>
                  </a:lnTo>
                  <a:close/>
                </a:path>
              </a:pathLst>
            </a:custGeom>
            <a:solidFill>
              <a:srgbClr val="FFFAE5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5843" name="Group 8"/>
          <p:cNvGrpSpPr>
            <a:grpSpLocks/>
          </p:cNvGrpSpPr>
          <p:nvPr/>
        </p:nvGrpSpPr>
        <p:grpSpPr bwMode="auto">
          <a:xfrm flipV="1">
            <a:off x="0" y="0"/>
            <a:ext cx="9144000" cy="685800"/>
            <a:chOff x="106527600" y="105384600"/>
            <a:chExt cx="7315200" cy="685800"/>
          </a:xfrm>
        </p:grpSpPr>
        <p:sp>
          <p:nvSpPr>
            <p:cNvPr id="35847" name="Rectangle 9"/>
            <p:cNvSpPr>
              <a:spLocks noChangeArrowheads="1"/>
            </p:cNvSpPr>
            <p:nvPr/>
          </p:nvSpPr>
          <p:spPr bwMode="auto">
            <a:xfrm flipV="1">
              <a:off x="106527600" y="105384600"/>
              <a:ext cx="7315200" cy="685800"/>
            </a:xfrm>
            <a:prstGeom prst="rect">
              <a:avLst/>
            </a:prstGeom>
            <a:gradFill rotWithShape="1">
              <a:gsLst>
                <a:gs pos="0">
                  <a:srgbClr val="002F5E"/>
                </a:gs>
                <a:gs pos="100000">
                  <a:srgbClr val="0066CC"/>
                </a:gs>
              </a:gsLst>
              <a:lin ang="2700000" scaled="1"/>
            </a:gradFill>
            <a:ln w="9525" algn="in">
              <a:noFill/>
              <a:miter lim="800000"/>
              <a:headEnd/>
              <a:tailEnd/>
            </a:ln>
          </p:spPr>
          <p:txBody>
            <a:bodyPr lIns="36576" tIns="36576" rIns="36576" bIns="36576"/>
            <a:lstStyle/>
            <a:p>
              <a:endParaRPr lang="en-CA">
                <a:latin typeface="Calibri" pitchFamily="34" charset="0"/>
              </a:endParaRPr>
            </a:p>
          </p:txBody>
        </p:sp>
        <p:sp>
          <p:nvSpPr>
            <p:cNvPr id="2058" name="Rectangle 10"/>
            <p:cNvSpPr>
              <a:spLocks noChangeArrowheads="1"/>
            </p:cNvSpPr>
            <p:nvPr/>
          </p:nvSpPr>
          <p:spPr bwMode="auto">
            <a:xfrm>
              <a:off x="106527600" y="105556050"/>
              <a:ext cx="7315200" cy="69850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>
                    <a:alpha val="20000"/>
                  </a:srgbClr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CA">
                <a:latin typeface="+mn-lt"/>
              </a:endParaRPr>
            </a:p>
          </p:txBody>
        </p:sp>
      </p:grpSp>
      <p:sp>
        <p:nvSpPr>
          <p:cNvPr id="16389" name="Title 18"/>
          <p:cNvSpPr>
            <a:spLocks noGrp="1"/>
          </p:cNvSpPr>
          <p:nvPr>
            <p:ph type="title"/>
          </p:nvPr>
        </p:nvSpPr>
        <p:spPr>
          <a:xfrm>
            <a:off x="500063" y="264318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CA" sz="6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Merci</a:t>
            </a:r>
            <a:r>
              <a:rPr lang="en-CA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en-CA" sz="6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votre</a:t>
            </a:r>
            <a:r>
              <a:rPr lang="en-CA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attention!</a:t>
            </a:r>
          </a:p>
        </p:txBody>
      </p:sp>
      <p:pic>
        <p:nvPicPr>
          <p:cNvPr id="35845" name="Picture 14" descr="Logo_Reseau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75" y="785813"/>
            <a:ext cx="3714750" cy="134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itle 18"/>
          <p:cNvSpPr txBox="1">
            <a:spLocks/>
          </p:cNvSpPr>
          <p:nvPr/>
        </p:nvSpPr>
        <p:spPr bwMode="auto">
          <a:xfrm>
            <a:off x="642938" y="40719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CA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Questions?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1" name="Group 8"/>
          <p:cNvGrpSpPr>
            <a:grpSpLocks/>
          </p:cNvGrpSpPr>
          <p:nvPr/>
        </p:nvGrpSpPr>
        <p:grpSpPr bwMode="auto">
          <a:xfrm>
            <a:off x="0" y="6172200"/>
            <a:ext cx="9144000" cy="685800"/>
            <a:chOff x="106527600" y="105384600"/>
            <a:chExt cx="7315200" cy="685800"/>
          </a:xfrm>
        </p:grpSpPr>
        <p:sp>
          <p:nvSpPr>
            <p:cNvPr id="15458" name="Rectangle 9"/>
            <p:cNvSpPr>
              <a:spLocks noChangeArrowheads="1"/>
            </p:cNvSpPr>
            <p:nvPr/>
          </p:nvSpPr>
          <p:spPr bwMode="auto">
            <a:xfrm flipV="1">
              <a:off x="106527600" y="105384600"/>
              <a:ext cx="7315200" cy="685800"/>
            </a:xfrm>
            <a:prstGeom prst="rect">
              <a:avLst/>
            </a:prstGeom>
            <a:gradFill rotWithShape="1">
              <a:gsLst>
                <a:gs pos="0">
                  <a:srgbClr val="002F5E"/>
                </a:gs>
                <a:gs pos="100000">
                  <a:srgbClr val="0066CC"/>
                </a:gs>
              </a:gsLst>
              <a:lin ang="2700000" scaled="1"/>
            </a:gradFill>
            <a:ln w="9525" algn="in">
              <a:noFill/>
              <a:miter lim="800000"/>
              <a:headEnd/>
              <a:tailEnd/>
            </a:ln>
          </p:spPr>
          <p:txBody>
            <a:bodyPr lIns="36576" tIns="36576" rIns="36576" bIns="36576"/>
            <a:lstStyle/>
            <a:p>
              <a:endParaRPr lang="en-CA">
                <a:latin typeface="Calibri" pitchFamily="34" charset="0"/>
              </a:endParaRPr>
            </a:p>
          </p:txBody>
        </p:sp>
        <p:sp>
          <p:nvSpPr>
            <p:cNvPr id="25" name="Rectangle 10"/>
            <p:cNvSpPr>
              <a:spLocks noChangeArrowheads="1"/>
            </p:cNvSpPr>
            <p:nvPr/>
          </p:nvSpPr>
          <p:spPr bwMode="auto">
            <a:xfrm>
              <a:off x="106527600" y="105556050"/>
              <a:ext cx="7315200" cy="69850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>
                    <a:alpha val="20000"/>
                  </a:srgbClr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CA" dirty="0">
                <a:latin typeface="+mn-lt"/>
              </a:endParaRPr>
            </a:p>
          </p:txBody>
        </p:sp>
      </p:grpSp>
      <p:grpSp>
        <p:nvGrpSpPr>
          <p:cNvPr id="15362" name="Group 10"/>
          <p:cNvGrpSpPr>
            <a:grpSpLocks/>
          </p:cNvGrpSpPr>
          <p:nvPr/>
        </p:nvGrpSpPr>
        <p:grpSpPr bwMode="auto">
          <a:xfrm rot="10800000" flipH="1">
            <a:off x="0" y="6000750"/>
            <a:ext cx="2400300" cy="1331913"/>
            <a:chOff x="106527600" y="113164614"/>
            <a:chExt cx="2416175" cy="1351907"/>
          </a:xfrm>
        </p:grpSpPr>
        <p:sp>
          <p:nvSpPr>
            <p:cNvPr id="15456" name="Freeform 11"/>
            <p:cNvSpPr>
              <a:spLocks/>
            </p:cNvSpPr>
            <p:nvPr/>
          </p:nvSpPr>
          <p:spPr bwMode="auto">
            <a:xfrm flipH="1" flipV="1">
              <a:off x="106527600" y="113222394"/>
              <a:ext cx="2416175" cy="1294127"/>
            </a:xfrm>
            <a:custGeom>
              <a:avLst/>
              <a:gdLst>
                <a:gd name="T0" fmla="*/ 808125699 w 7224"/>
                <a:gd name="T1" fmla="*/ 108077180 h 3869"/>
                <a:gd name="T2" fmla="*/ 0 w 7224"/>
                <a:gd name="T3" fmla="*/ 0 h 3869"/>
                <a:gd name="T4" fmla="*/ 808125699 w 7224"/>
                <a:gd name="T5" fmla="*/ 42962407 h 3869"/>
                <a:gd name="T6" fmla="*/ 808125699 w 7224"/>
                <a:gd name="T7" fmla="*/ 108077180 h 38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24"/>
                <a:gd name="T13" fmla="*/ 0 h 3869"/>
                <a:gd name="T14" fmla="*/ 7224 w 7224"/>
                <a:gd name="T15" fmla="*/ 3869 h 38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24" h="3869">
                  <a:moveTo>
                    <a:pt x="7224" y="966"/>
                  </a:moveTo>
                  <a:cubicBezTo>
                    <a:pt x="1719" y="3869"/>
                    <a:pt x="0" y="0"/>
                    <a:pt x="0" y="0"/>
                  </a:cubicBezTo>
                  <a:cubicBezTo>
                    <a:pt x="0" y="0"/>
                    <a:pt x="1989" y="3340"/>
                    <a:pt x="7224" y="384"/>
                  </a:cubicBezTo>
                  <a:cubicBezTo>
                    <a:pt x="7221" y="630"/>
                    <a:pt x="7224" y="978"/>
                    <a:pt x="7224" y="966"/>
                  </a:cubicBezTo>
                  <a:close/>
                </a:path>
              </a:pathLst>
            </a:custGeom>
            <a:solidFill>
              <a:srgbClr val="10761C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57" name="Freeform 12"/>
            <p:cNvSpPr>
              <a:spLocks/>
            </p:cNvSpPr>
            <p:nvPr/>
          </p:nvSpPr>
          <p:spPr bwMode="auto">
            <a:xfrm>
              <a:off x="106527600" y="113164614"/>
              <a:ext cx="2166999" cy="1279410"/>
            </a:xfrm>
            <a:custGeom>
              <a:avLst/>
              <a:gdLst>
                <a:gd name="T0" fmla="*/ 0 w 1097"/>
                <a:gd name="T1" fmla="*/ 1886752423 h 648"/>
                <a:gd name="T2" fmla="*/ 2147483647 w 1097"/>
                <a:gd name="T3" fmla="*/ 2147483647 h 648"/>
                <a:gd name="T4" fmla="*/ 0 w 1097"/>
                <a:gd name="T5" fmla="*/ 1504724295 h 648"/>
                <a:gd name="T6" fmla="*/ 0 w 1097"/>
                <a:gd name="T7" fmla="*/ 1886752423 h 6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97"/>
                <a:gd name="T13" fmla="*/ 0 h 648"/>
                <a:gd name="T14" fmla="*/ 1097 w 1097"/>
                <a:gd name="T15" fmla="*/ 648 h 6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97" h="648">
                  <a:moveTo>
                    <a:pt x="0" y="484"/>
                  </a:moveTo>
                  <a:cubicBezTo>
                    <a:pt x="842" y="94"/>
                    <a:pt x="1076" y="603"/>
                    <a:pt x="1097" y="648"/>
                  </a:cubicBezTo>
                  <a:cubicBezTo>
                    <a:pt x="1097" y="648"/>
                    <a:pt x="946" y="0"/>
                    <a:pt x="0" y="386"/>
                  </a:cubicBezTo>
                  <a:lnTo>
                    <a:pt x="0" y="484"/>
                  </a:lnTo>
                  <a:close/>
                </a:path>
              </a:pathLst>
            </a:custGeom>
            <a:solidFill>
              <a:srgbClr val="FFFAE5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363" name="Title 18"/>
          <p:cNvSpPr>
            <a:spLocks noGrp="1"/>
          </p:cNvSpPr>
          <p:nvPr>
            <p:ph type="title"/>
          </p:nvPr>
        </p:nvSpPr>
        <p:spPr>
          <a:xfrm>
            <a:off x="428625" y="1000125"/>
            <a:ext cx="8229600" cy="1143000"/>
          </a:xfrm>
        </p:spPr>
        <p:txBody>
          <a:bodyPr/>
          <a:lstStyle/>
          <a:p>
            <a:pPr eaLnBrk="1" hangingPunct="1"/>
            <a:r>
              <a:rPr lang="en-CA" sz="3600" b="1" smtClean="0">
                <a:latin typeface="Times New Roman" pitchFamily="18" charset="0"/>
                <a:cs typeface="Times New Roman" pitchFamily="18" charset="0"/>
              </a:rPr>
              <a:t>L’immigration francophone en chiffre au Canada  et….</a:t>
            </a:r>
          </a:p>
        </p:txBody>
      </p:sp>
      <p:pic>
        <p:nvPicPr>
          <p:cNvPr id="15364" name="Picture 13" descr="Logo_Reseau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25" y="142875"/>
            <a:ext cx="2428875" cy="88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TextBox 11"/>
          <p:cNvSpPr txBox="1">
            <a:spLocks noChangeArrowheads="1"/>
          </p:cNvSpPr>
          <p:nvPr/>
        </p:nvSpPr>
        <p:spPr bwMode="auto">
          <a:xfrm>
            <a:off x="428625" y="5786438"/>
            <a:ext cx="8234363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CA" sz="10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Tableau1:  Immigrants par période d’immigration selon la première langue officielle parlée, 2001-2006 et 2006-2011, provinces et territoires (pourcentages)</a:t>
            </a:r>
            <a:endParaRPr lang="en-CA" sz="100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6" name="Content Placeholder 15"/>
          <p:cNvGraphicFramePr>
            <a:graphicFrameLocks noGrp="1"/>
          </p:cNvGraphicFramePr>
          <p:nvPr>
            <p:ph idx="1"/>
          </p:nvPr>
        </p:nvGraphicFramePr>
        <p:xfrm>
          <a:off x="1785938" y="2286000"/>
          <a:ext cx="5429288" cy="34133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2592"/>
                <a:gridCol w="651514"/>
                <a:gridCol w="1158248"/>
                <a:gridCol w="723905"/>
                <a:gridCol w="1303029"/>
              </a:tblGrid>
              <a:tr h="2296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Prov</a:t>
                      </a:r>
                      <a:r>
                        <a:rPr lang="fr-CA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/</a:t>
                      </a:r>
                      <a:r>
                        <a:rPr lang="fr-CA" sz="1200" b="1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terr</a:t>
                      </a:r>
                      <a:r>
                        <a:rPr lang="fr-CA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 </a:t>
                      </a:r>
                      <a:endParaRPr lang="en-CA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2001-2006 </a:t>
                      </a:r>
                      <a:endParaRPr lang="en-CA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2006-2011 </a:t>
                      </a:r>
                      <a:endParaRPr lang="en-CA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7620" marB="0"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2296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CA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Français</a:t>
                      </a:r>
                      <a:r>
                        <a:rPr lang="fr-CA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en-CA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Français et anglais</a:t>
                      </a:r>
                      <a:r>
                        <a:rPr lang="fr-CA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en-CA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Français</a:t>
                      </a:r>
                      <a:r>
                        <a:rPr lang="fr-CA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en-CA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762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Français et anglais</a:t>
                      </a:r>
                      <a:r>
                        <a:rPr lang="fr-CA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en-CA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7620" marB="0"/>
                </a:tc>
              </a:tr>
              <a:tr h="2296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Terre-Neuve-et-Labrador </a:t>
                      </a:r>
                      <a:endParaRPr lang="en-CA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1,0 % </a:t>
                      </a:r>
                      <a:endParaRPr lang="en-CA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2,8 % </a:t>
                      </a:r>
                      <a:endParaRPr lang="en-CA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1,0 % </a:t>
                      </a:r>
                      <a:endParaRPr lang="en-CA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762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2,8 % </a:t>
                      </a:r>
                      <a:endParaRPr lang="en-CA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7620" marB="0"/>
                </a:tc>
              </a:tr>
              <a:tr h="2296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Île-du-Prince-Édouard </a:t>
                      </a:r>
                      <a:endParaRPr lang="en-CA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0,0 % </a:t>
                      </a:r>
                      <a:endParaRPr lang="en-CA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1,8 % </a:t>
                      </a:r>
                      <a:endParaRPr lang="en-CA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0,0 % </a:t>
                      </a:r>
                      <a:endParaRPr lang="en-CA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762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1,0 % </a:t>
                      </a:r>
                      <a:endParaRPr lang="en-CA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7620" marB="0"/>
                </a:tc>
              </a:tr>
              <a:tr h="2296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Nouvelle-Écosse </a:t>
                      </a:r>
                      <a:endParaRPr lang="en-CA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3,4 % </a:t>
                      </a:r>
                      <a:endParaRPr lang="en-CA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1,7 % </a:t>
                      </a:r>
                      <a:endParaRPr lang="en-CA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2,6 % </a:t>
                      </a:r>
                      <a:endParaRPr lang="en-CA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762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2,1 % </a:t>
                      </a:r>
                      <a:endParaRPr lang="en-CA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7620" marB="0"/>
                </a:tc>
              </a:tr>
              <a:tr h="2296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Nouveau-Brunswick </a:t>
                      </a:r>
                      <a:endParaRPr lang="en-CA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11,5 % </a:t>
                      </a:r>
                      <a:endParaRPr lang="en-CA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5,1 % </a:t>
                      </a:r>
                      <a:endParaRPr lang="en-CA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11,6 % </a:t>
                      </a:r>
                      <a:endParaRPr lang="en-CA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762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4,0 % </a:t>
                      </a:r>
                      <a:endParaRPr lang="en-CA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7620" marB="0"/>
                </a:tc>
              </a:tr>
              <a:tr h="2296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Ontario </a:t>
                      </a:r>
                      <a:endParaRPr lang="en-CA" sz="1200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1,6 % </a:t>
                      </a:r>
                      <a:endParaRPr lang="en-CA" sz="1200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2,2 % </a:t>
                      </a:r>
                      <a:endParaRPr lang="en-CA" sz="1200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2,5 % </a:t>
                      </a:r>
                      <a:endParaRPr lang="en-CA" sz="1200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762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2,1 % </a:t>
                      </a:r>
                      <a:endParaRPr lang="en-CA" sz="1200" dirty="0">
                        <a:solidFill>
                          <a:srgbClr val="FF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7620" marB="0"/>
                </a:tc>
              </a:tr>
              <a:tr h="2296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Manitoba </a:t>
                      </a:r>
                      <a:endParaRPr lang="en-CA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1,6 % </a:t>
                      </a:r>
                      <a:endParaRPr lang="en-CA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0,7 % </a:t>
                      </a:r>
                      <a:endParaRPr lang="en-CA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1,6 % </a:t>
                      </a:r>
                      <a:endParaRPr lang="en-CA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762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1,2 % </a:t>
                      </a:r>
                      <a:endParaRPr lang="en-CA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7620" marB="0"/>
                </a:tc>
              </a:tr>
              <a:tr h="2296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Saskatchewan </a:t>
                      </a:r>
                      <a:endParaRPr lang="en-CA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0,9 % </a:t>
                      </a:r>
                      <a:endParaRPr lang="en-CA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1,7 % </a:t>
                      </a:r>
                      <a:endParaRPr lang="en-CA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0,8 % </a:t>
                      </a:r>
                      <a:endParaRPr lang="en-CA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762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1,2 % </a:t>
                      </a:r>
                      <a:endParaRPr lang="en-CA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7620" marB="0"/>
                </a:tc>
              </a:tr>
              <a:tr h="2296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Alberta </a:t>
                      </a:r>
                      <a:endParaRPr lang="en-CA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1,1 % </a:t>
                      </a:r>
                      <a:endParaRPr lang="en-CA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1,8 % </a:t>
                      </a:r>
                      <a:endParaRPr lang="en-CA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1,5 % </a:t>
                      </a:r>
                      <a:endParaRPr lang="en-CA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762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2,0 % </a:t>
                      </a:r>
                      <a:endParaRPr lang="en-CA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7620" marB="0"/>
                </a:tc>
              </a:tr>
              <a:tr h="2296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Colombie-Britannique </a:t>
                      </a:r>
                      <a:endParaRPr lang="en-CA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0,7 % </a:t>
                      </a:r>
                      <a:endParaRPr lang="en-CA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1,6 % </a:t>
                      </a:r>
                      <a:endParaRPr lang="en-CA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0,8 % </a:t>
                      </a:r>
                      <a:endParaRPr lang="en-CA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762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1,4 % </a:t>
                      </a:r>
                      <a:endParaRPr lang="en-CA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7620" marB="0"/>
                </a:tc>
              </a:tr>
              <a:tr h="2296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Yukon </a:t>
                      </a:r>
                      <a:endParaRPr lang="en-CA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5,2 % </a:t>
                      </a:r>
                      <a:endParaRPr lang="en-CA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5,2 % </a:t>
                      </a:r>
                      <a:endParaRPr lang="en-CA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10,1 % </a:t>
                      </a:r>
                      <a:endParaRPr lang="en-CA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762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0,0 % </a:t>
                      </a:r>
                      <a:endParaRPr lang="en-CA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7620" marB="0"/>
                </a:tc>
              </a:tr>
              <a:tr h="2296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Territoires du Nord-Ouest </a:t>
                      </a:r>
                      <a:endParaRPr lang="en-CA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0,0 % </a:t>
                      </a:r>
                      <a:endParaRPr lang="en-CA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3,3 % </a:t>
                      </a:r>
                      <a:endParaRPr lang="en-CA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6,4 % </a:t>
                      </a:r>
                      <a:endParaRPr lang="en-CA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762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2,5 % </a:t>
                      </a:r>
                      <a:endParaRPr lang="en-CA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7620" marB="0"/>
                </a:tc>
              </a:tr>
              <a:tr h="2296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Nunavut </a:t>
                      </a:r>
                      <a:endParaRPr lang="en-CA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18,2 % </a:t>
                      </a:r>
                      <a:endParaRPr lang="en-CA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0,0 % </a:t>
                      </a:r>
                      <a:endParaRPr lang="en-CA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0,0 % </a:t>
                      </a:r>
                      <a:endParaRPr lang="en-CA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762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2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0,0 % </a:t>
                      </a:r>
                      <a:endParaRPr lang="en-CA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762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5" name="Group 8"/>
          <p:cNvGrpSpPr>
            <a:grpSpLocks/>
          </p:cNvGrpSpPr>
          <p:nvPr/>
        </p:nvGrpSpPr>
        <p:grpSpPr bwMode="auto">
          <a:xfrm>
            <a:off x="0" y="6172200"/>
            <a:ext cx="9144000" cy="685800"/>
            <a:chOff x="106527600" y="105384600"/>
            <a:chExt cx="7315200" cy="685800"/>
          </a:xfrm>
        </p:grpSpPr>
        <p:sp>
          <p:nvSpPr>
            <p:cNvPr id="16532" name="Rectangle 9"/>
            <p:cNvSpPr>
              <a:spLocks noChangeArrowheads="1"/>
            </p:cNvSpPr>
            <p:nvPr/>
          </p:nvSpPr>
          <p:spPr bwMode="auto">
            <a:xfrm flipV="1">
              <a:off x="106527600" y="105384600"/>
              <a:ext cx="7315200" cy="685800"/>
            </a:xfrm>
            <a:prstGeom prst="rect">
              <a:avLst/>
            </a:prstGeom>
            <a:gradFill rotWithShape="1">
              <a:gsLst>
                <a:gs pos="0">
                  <a:srgbClr val="002F5E"/>
                </a:gs>
                <a:gs pos="100000">
                  <a:srgbClr val="0066CC"/>
                </a:gs>
              </a:gsLst>
              <a:lin ang="2700000" scaled="1"/>
            </a:gradFill>
            <a:ln w="9525" algn="in">
              <a:noFill/>
              <a:miter lim="800000"/>
              <a:headEnd/>
              <a:tailEnd/>
            </a:ln>
          </p:spPr>
          <p:txBody>
            <a:bodyPr lIns="36576" tIns="36576" rIns="36576" bIns="36576"/>
            <a:lstStyle/>
            <a:p>
              <a:endParaRPr lang="en-CA">
                <a:latin typeface="Calibri" pitchFamily="34" charset="0"/>
              </a:endParaRPr>
            </a:p>
          </p:txBody>
        </p:sp>
        <p:sp>
          <p:nvSpPr>
            <p:cNvPr id="25" name="Rectangle 10"/>
            <p:cNvSpPr>
              <a:spLocks noChangeArrowheads="1"/>
            </p:cNvSpPr>
            <p:nvPr/>
          </p:nvSpPr>
          <p:spPr bwMode="auto">
            <a:xfrm>
              <a:off x="106527600" y="105556050"/>
              <a:ext cx="7315200" cy="69850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>
                    <a:alpha val="20000"/>
                  </a:srgbClr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CA">
                <a:latin typeface="+mn-lt"/>
              </a:endParaRPr>
            </a:p>
          </p:txBody>
        </p:sp>
      </p:grpSp>
      <p:grpSp>
        <p:nvGrpSpPr>
          <p:cNvPr id="16386" name="Group 10"/>
          <p:cNvGrpSpPr>
            <a:grpSpLocks/>
          </p:cNvGrpSpPr>
          <p:nvPr/>
        </p:nvGrpSpPr>
        <p:grpSpPr bwMode="auto">
          <a:xfrm rot="10800000" flipH="1">
            <a:off x="0" y="6000750"/>
            <a:ext cx="2400300" cy="1331913"/>
            <a:chOff x="106527600" y="113164614"/>
            <a:chExt cx="2416175" cy="1351907"/>
          </a:xfrm>
        </p:grpSpPr>
        <p:sp>
          <p:nvSpPr>
            <p:cNvPr id="16530" name="Freeform 11"/>
            <p:cNvSpPr>
              <a:spLocks/>
            </p:cNvSpPr>
            <p:nvPr/>
          </p:nvSpPr>
          <p:spPr bwMode="auto">
            <a:xfrm flipH="1" flipV="1">
              <a:off x="106527600" y="113222394"/>
              <a:ext cx="2416175" cy="1294127"/>
            </a:xfrm>
            <a:custGeom>
              <a:avLst/>
              <a:gdLst>
                <a:gd name="T0" fmla="*/ 808125699 w 7224"/>
                <a:gd name="T1" fmla="*/ 108077180 h 3869"/>
                <a:gd name="T2" fmla="*/ 0 w 7224"/>
                <a:gd name="T3" fmla="*/ 0 h 3869"/>
                <a:gd name="T4" fmla="*/ 808125699 w 7224"/>
                <a:gd name="T5" fmla="*/ 42962407 h 3869"/>
                <a:gd name="T6" fmla="*/ 808125699 w 7224"/>
                <a:gd name="T7" fmla="*/ 108077180 h 38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24"/>
                <a:gd name="T13" fmla="*/ 0 h 3869"/>
                <a:gd name="T14" fmla="*/ 7224 w 7224"/>
                <a:gd name="T15" fmla="*/ 3869 h 38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24" h="3869">
                  <a:moveTo>
                    <a:pt x="7224" y="966"/>
                  </a:moveTo>
                  <a:cubicBezTo>
                    <a:pt x="1719" y="3869"/>
                    <a:pt x="0" y="0"/>
                    <a:pt x="0" y="0"/>
                  </a:cubicBezTo>
                  <a:cubicBezTo>
                    <a:pt x="0" y="0"/>
                    <a:pt x="1989" y="3340"/>
                    <a:pt x="7224" y="384"/>
                  </a:cubicBezTo>
                  <a:cubicBezTo>
                    <a:pt x="7221" y="630"/>
                    <a:pt x="7224" y="978"/>
                    <a:pt x="7224" y="966"/>
                  </a:cubicBezTo>
                  <a:close/>
                </a:path>
              </a:pathLst>
            </a:custGeom>
            <a:solidFill>
              <a:srgbClr val="10761C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531" name="Freeform 12"/>
            <p:cNvSpPr>
              <a:spLocks/>
            </p:cNvSpPr>
            <p:nvPr/>
          </p:nvSpPr>
          <p:spPr bwMode="auto">
            <a:xfrm>
              <a:off x="106527600" y="113164614"/>
              <a:ext cx="2166999" cy="1279410"/>
            </a:xfrm>
            <a:custGeom>
              <a:avLst/>
              <a:gdLst>
                <a:gd name="T0" fmla="*/ 0 w 1097"/>
                <a:gd name="T1" fmla="*/ 1886752423 h 648"/>
                <a:gd name="T2" fmla="*/ 2147483647 w 1097"/>
                <a:gd name="T3" fmla="*/ 2147483647 h 648"/>
                <a:gd name="T4" fmla="*/ 0 w 1097"/>
                <a:gd name="T5" fmla="*/ 1504724295 h 648"/>
                <a:gd name="T6" fmla="*/ 0 w 1097"/>
                <a:gd name="T7" fmla="*/ 1886752423 h 6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97"/>
                <a:gd name="T13" fmla="*/ 0 h 648"/>
                <a:gd name="T14" fmla="*/ 1097 w 1097"/>
                <a:gd name="T15" fmla="*/ 648 h 6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97" h="648">
                  <a:moveTo>
                    <a:pt x="0" y="484"/>
                  </a:moveTo>
                  <a:cubicBezTo>
                    <a:pt x="842" y="94"/>
                    <a:pt x="1076" y="603"/>
                    <a:pt x="1097" y="648"/>
                  </a:cubicBezTo>
                  <a:cubicBezTo>
                    <a:pt x="1097" y="648"/>
                    <a:pt x="946" y="0"/>
                    <a:pt x="0" y="386"/>
                  </a:cubicBezTo>
                  <a:lnTo>
                    <a:pt x="0" y="484"/>
                  </a:lnTo>
                  <a:close/>
                </a:path>
              </a:pathLst>
            </a:custGeom>
            <a:solidFill>
              <a:srgbClr val="FFFAE5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387" name="Title 18"/>
          <p:cNvSpPr>
            <a:spLocks noGrp="1"/>
          </p:cNvSpPr>
          <p:nvPr>
            <p:ph type="title"/>
          </p:nvPr>
        </p:nvSpPr>
        <p:spPr>
          <a:xfrm>
            <a:off x="428625" y="928688"/>
            <a:ext cx="8229600" cy="1000125"/>
          </a:xfrm>
        </p:spPr>
        <p:txBody>
          <a:bodyPr/>
          <a:lstStyle/>
          <a:p>
            <a:pPr eaLnBrk="1" hangingPunct="1"/>
            <a:r>
              <a:rPr lang="en-CA" sz="3600" b="1" smtClean="0">
                <a:latin typeface="Times New Roman" pitchFamily="18" charset="0"/>
                <a:cs typeface="Times New Roman" pitchFamily="18" charset="0"/>
              </a:rPr>
              <a:t>…. en Ontario </a:t>
            </a:r>
          </a:p>
        </p:txBody>
      </p:sp>
      <p:pic>
        <p:nvPicPr>
          <p:cNvPr id="16388" name="Picture 13" descr="Logo_Reseau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25" y="142875"/>
            <a:ext cx="2428875" cy="88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TextBox 11"/>
          <p:cNvSpPr txBox="1">
            <a:spLocks noChangeArrowheads="1"/>
          </p:cNvSpPr>
          <p:nvPr/>
        </p:nvSpPr>
        <p:spPr bwMode="auto">
          <a:xfrm>
            <a:off x="71438" y="5286375"/>
            <a:ext cx="892968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CA" sz="12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Tableau2: Population immigrante francophone/ Population francophone (première langue officielle parlée selon la région, la division de recensement et la principale subdivision de recensement, 2006 et 2011)</a:t>
            </a:r>
          </a:p>
          <a:p>
            <a:r>
              <a:rPr lang="fr-CA" sz="9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*Source: Statistique Canada, Recensement de la population 2006 et 2011</a:t>
            </a:r>
            <a:endParaRPr lang="en-CA" sz="110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CA" sz="110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71438" y="2000250"/>
          <a:ext cx="9001188" cy="3214711"/>
        </p:xfrm>
        <a:graphic>
          <a:graphicData uri="http://schemas.openxmlformats.org/drawingml/2006/table">
            <a:tbl>
              <a:tblPr/>
              <a:tblGrid>
                <a:gridCol w="813030"/>
                <a:gridCol w="803365"/>
                <a:gridCol w="692508"/>
                <a:gridCol w="706213"/>
                <a:gridCol w="790461"/>
                <a:gridCol w="686988"/>
                <a:gridCol w="665206"/>
                <a:gridCol w="739119"/>
                <a:gridCol w="681269"/>
                <a:gridCol w="575235"/>
                <a:gridCol w="527055"/>
                <a:gridCol w="706213"/>
                <a:gridCol w="614526"/>
              </a:tblGrid>
              <a:tr h="26315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CA" sz="1100" cap="all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Région</a:t>
                      </a:r>
                      <a:endParaRPr lang="en-CA" sz="1100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CA" sz="1000" cap="all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Population </a:t>
                      </a:r>
                      <a:r>
                        <a:rPr lang="en-CA" sz="1000" cap="all" dirty="0" err="1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Totale</a:t>
                      </a:r>
                      <a:endParaRPr lang="en-CA" sz="1000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CA" sz="1000" cap="all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Population </a:t>
                      </a:r>
                      <a:r>
                        <a:rPr lang="en-CA" sz="1000" cap="all" dirty="0" err="1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Immigrante</a:t>
                      </a:r>
                      <a:r>
                        <a:rPr lang="en-CA" sz="1000" cap="all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Francophone (PLOP)</a:t>
                      </a:r>
                      <a:endParaRPr lang="en-CA" sz="1000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CA" sz="1000" cap="all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Population Francophone (PLOP)</a:t>
                      </a:r>
                      <a:endParaRPr lang="en-CA" sz="1000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236588"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CA" sz="12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2006</a:t>
                      </a: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CA" sz="12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2011</a:t>
                      </a: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CA" sz="12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2006</a:t>
                      </a: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CA" sz="12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2011</a:t>
                      </a: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CA" sz="12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2006</a:t>
                      </a: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CA" sz="12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2011</a:t>
                      </a: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</a:tr>
              <a:tr h="5771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CA" sz="1100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CA" sz="1200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CA" sz="1200" dirty="0">
                        <a:solidFill>
                          <a:srgbClr val="C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1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Français</a:t>
                      </a:r>
                      <a:r>
                        <a:rPr lang="fr-CA" sz="11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en-CA" sz="11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100" b="1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Français   </a:t>
                      </a:r>
                      <a:r>
                        <a:rPr lang="fr-CA" sz="11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et anglais</a:t>
                      </a:r>
                      <a:r>
                        <a:rPr lang="fr-CA" sz="11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en-CA" sz="11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CA" sz="11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TOTAL</a:t>
                      </a: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1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Français</a:t>
                      </a:r>
                      <a:r>
                        <a:rPr lang="fr-CA" sz="11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en-CA" sz="11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1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Français et anglais</a:t>
                      </a:r>
                      <a:r>
                        <a:rPr lang="fr-CA" sz="11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en-CA" sz="11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CA" sz="11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TOTAL </a:t>
                      </a:r>
                      <a:endParaRPr lang="en-CA" sz="11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CA" sz="1100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1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Français</a:t>
                      </a:r>
                      <a:r>
                        <a:rPr lang="fr-CA" sz="11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en-CA" sz="11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CA" sz="1100" b="1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Français et anglais</a:t>
                      </a:r>
                      <a:r>
                        <a:rPr lang="fr-CA" sz="11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en-CA" sz="11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CA" sz="11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TOTAL </a:t>
                      </a:r>
                      <a:endParaRPr lang="en-CA" sz="11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245" marR="442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31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1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Ontario</a:t>
                      </a:r>
                      <a:endParaRPr lang="en-CA" sz="1100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12,160,282</a:t>
                      </a:r>
                      <a:endParaRPr lang="en-CA" sz="1000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12,851,821</a:t>
                      </a:r>
                      <a:endParaRPr lang="en-CA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40,645</a:t>
                      </a: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55,365</a:t>
                      </a: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b="1" dirty="0">
                          <a:solidFill>
                            <a:srgbClr val="002060"/>
                          </a:solidFill>
                          <a:latin typeface="Cambria"/>
                          <a:ea typeface="Calibri"/>
                          <a:cs typeface="Times New Roman"/>
                        </a:rPr>
                        <a:t>96,010</a:t>
                      </a:r>
                      <a:endParaRPr lang="en-CA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49,585</a:t>
                      </a:r>
                      <a:endParaRPr lang="en-CA" sz="10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55,180</a:t>
                      </a:r>
                      <a:endParaRPr lang="en-CA" sz="10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104,765</a:t>
                      </a:r>
                      <a:endParaRPr lang="en-CA" sz="1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578,045</a:t>
                      </a: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500,270</a:t>
                      </a: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84,230</a:t>
                      </a: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584,500</a:t>
                      </a:r>
                      <a:endParaRPr lang="en-CA" sz="1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31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1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Toronto-GTA</a:t>
                      </a:r>
                      <a:endParaRPr lang="en-CA" sz="1100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5,555,911</a:t>
                      </a: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6,054,191</a:t>
                      </a:r>
                      <a:endParaRPr lang="en-CA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19,755</a:t>
                      </a: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35,560</a:t>
                      </a: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b="1" dirty="0">
                          <a:solidFill>
                            <a:srgbClr val="002060"/>
                          </a:solidFill>
                          <a:latin typeface="Cambria"/>
                          <a:ea typeface="Calibri"/>
                          <a:cs typeface="Times New Roman"/>
                        </a:rPr>
                        <a:t>55,315</a:t>
                      </a:r>
                      <a:endParaRPr lang="en-CA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22,740</a:t>
                      </a:r>
                      <a:endParaRPr lang="en-CA" sz="10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33,605</a:t>
                      </a:r>
                      <a:endParaRPr lang="en-CA" sz="10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56,345</a:t>
                      </a:r>
                      <a:endParaRPr lang="en-CA" sz="1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103,281</a:t>
                      </a: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77,730</a:t>
                      </a: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48,500</a:t>
                      </a: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126,230</a:t>
                      </a:r>
                      <a:endParaRPr lang="en-CA" sz="1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3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1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Hamilton</a:t>
                      </a:r>
                      <a:endParaRPr lang="en-CA" sz="1100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504,559</a:t>
                      </a: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519,949</a:t>
                      </a:r>
                      <a:endParaRPr lang="en-CA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800</a:t>
                      </a: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1,700</a:t>
                      </a: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b="1" dirty="0">
                          <a:solidFill>
                            <a:srgbClr val="002060"/>
                          </a:solidFill>
                          <a:latin typeface="Cambria"/>
                          <a:ea typeface="Calibri"/>
                          <a:cs typeface="Times New Roman"/>
                        </a:rPr>
                        <a:t>2,500</a:t>
                      </a:r>
                      <a:endParaRPr lang="en-CA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2,025</a:t>
                      </a:r>
                      <a:endParaRPr lang="en-CA" sz="10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2,025</a:t>
                      </a:r>
                      <a:endParaRPr lang="en-CA" sz="10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4,050</a:t>
                      </a:r>
                      <a:endParaRPr lang="en-CA" sz="1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8,970</a:t>
                      </a: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6,655</a:t>
                      </a: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1,930</a:t>
                      </a: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8,585</a:t>
                      </a:r>
                      <a:endParaRPr lang="en-CA" sz="1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3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1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Waterloo</a:t>
                      </a:r>
                      <a:endParaRPr lang="en-CA" sz="1100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478,121</a:t>
                      </a: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507,096</a:t>
                      </a:r>
                      <a:endParaRPr lang="en-CA" sz="1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625</a:t>
                      </a: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1,505</a:t>
                      </a: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b="1" dirty="0">
                          <a:solidFill>
                            <a:srgbClr val="002060"/>
                          </a:solidFill>
                          <a:latin typeface="Cambria"/>
                          <a:ea typeface="Calibri"/>
                          <a:cs typeface="Times New Roman"/>
                        </a:rPr>
                        <a:t>2,130</a:t>
                      </a:r>
                      <a:endParaRPr lang="en-CA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1,650</a:t>
                      </a:r>
                      <a:endParaRPr lang="en-CA" sz="10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730</a:t>
                      </a:r>
                      <a:endParaRPr lang="en-CA" sz="10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2,380</a:t>
                      </a:r>
                      <a:endParaRPr lang="en-CA" sz="1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7,155</a:t>
                      </a: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5,875</a:t>
                      </a: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2,360</a:t>
                      </a: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8,235</a:t>
                      </a:r>
                      <a:endParaRPr lang="en-CA" sz="1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3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1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Windsor</a:t>
                      </a:r>
                      <a:endParaRPr lang="en-CA" sz="1100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323,342</a:t>
                      </a: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319,246</a:t>
                      </a:r>
                      <a:endParaRPr lang="en-CA" sz="1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825</a:t>
                      </a: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1,625</a:t>
                      </a: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b="1" dirty="0">
                          <a:solidFill>
                            <a:srgbClr val="002060"/>
                          </a:solidFill>
                          <a:latin typeface="Cambria"/>
                          <a:ea typeface="Calibri"/>
                          <a:cs typeface="Times New Roman"/>
                        </a:rPr>
                        <a:t>2,450</a:t>
                      </a:r>
                      <a:endParaRPr lang="en-CA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985</a:t>
                      </a:r>
                      <a:endParaRPr lang="en-CA" sz="10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1,535</a:t>
                      </a:r>
                      <a:endParaRPr lang="en-CA" sz="10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2,520</a:t>
                      </a:r>
                      <a:endParaRPr lang="en-CA" sz="1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7,695</a:t>
                      </a: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9,815</a:t>
                      </a: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2,235</a:t>
                      </a: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12,050</a:t>
                      </a:r>
                      <a:endParaRPr lang="en-CA" sz="1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3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1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London</a:t>
                      </a:r>
                      <a:endParaRPr lang="en-CA" sz="1100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457,720</a:t>
                      </a: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474,786</a:t>
                      </a:r>
                      <a:endParaRPr lang="en-CA" sz="1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720</a:t>
                      </a: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1,140</a:t>
                      </a: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b="1" dirty="0">
                          <a:solidFill>
                            <a:srgbClr val="002060"/>
                          </a:solidFill>
                          <a:latin typeface="Cambria"/>
                          <a:ea typeface="Calibri"/>
                          <a:cs typeface="Times New Roman"/>
                        </a:rPr>
                        <a:t>1,860</a:t>
                      </a:r>
                      <a:endParaRPr lang="en-CA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795</a:t>
                      </a:r>
                      <a:endParaRPr lang="en-CA" sz="100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1,205</a:t>
                      </a:r>
                      <a:endParaRPr lang="en-CA" sz="10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2,000</a:t>
                      </a:r>
                      <a:endParaRPr lang="en-CA" sz="1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6,670</a:t>
                      </a: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5,670</a:t>
                      </a: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1,920</a:t>
                      </a: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7,590</a:t>
                      </a:r>
                      <a:endParaRPr lang="en-CA" sz="1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3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1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Niagara</a:t>
                      </a:r>
                      <a:endParaRPr lang="en-CA" sz="1100" dirty="0">
                        <a:solidFill>
                          <a:srgbClr val="00206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427,421</a:t>
                      </a: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431,346</a:t>
                      </a:r>
                      <a:endParaRPr lang="en-CA" sz="1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595</a:t>
                      </a: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735</a:t>
                      </a: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b="1" dirty="0">
                          <a:solidFill>
                            <a:srgbClr val="002060"/>
                          </a:solidFill>
                          <a:latin typeface="Cambria"/>
                          <a:ea typeface="Calibri"/>
                          <a:cs typeface="Times New Roman"/>
                        </a:rPr>
                        <a:t>1,330</a:t>
                      </a:r>
                      <a:endParaRPr lang="en-CA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890</a:t>
                      </a:r>
                      <a:endParaRPr lang="en-CA" sz="100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550</a:t>
                      </a:r>
                      <a:endParaRPr lang="en-CA" sz="1000" dirty="0">
                        <a:solidFill>
                          <a:schemeClr val="bg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1,440</a:t>
                      </a:r>
                      <a:endParaRPr lang="en-CA" sz="1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b="1" dirty="0">
                          <a:solidFill>
                            <a:srgbClr val="00206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14,138</a:t>
                      </a: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12,575</a:t>
                      </a: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dirty="0">
                          <a:solidFill>
                            <a:schemeClr val="bg1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1,050</a:t>
                      </a: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000" b="1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13,625</a:t>
                      </a:r>
                      <a:endParaRPr lang="en-CA" sz="1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245" marR="4424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9" name="Group 8"/>
          <p:cNvGrpSpPr>
            <a:grpSpLocks/>
          </p:cNvGrpSpPr>
          <p:nvPr/>
        </p:nvGrpSpPr>
        <p:grpSpPr bwMode="auto">
          <a:xfrm>
            <a:off x="0" y="6172200"/>
            <a:ext cx="9144000" cy="685800"/>
            <a:chOff x="106527600" y="105384600"/>
            <a:chExt cx="7315200" cy="685800"/>
          </a:xfrm>
        </p:grpSpPr>
        <p:sp>
          <p:nvSpPr>
            <p:cNvPr id="17416" name="Rectangle 9"/>
            <p:cNvSpPr>
              <a:spLocks noChangeArrowheads="1"/>
            </p:cNvSpPr>
            <p:nvPr/>
          </p:nvSpPr>
          <p:spPr bwMode="auto">
            <a:xfrm flipV="1">
              <a:off x="106527600" y="105384600"/>
              <a:ext cx="7315200" cy="685800"/>
            </a:xfrm>
            <a:prstGeom prst="rect">
              <a:avLst/>
            </a:prstGeom>
            <a:gradFill rotWithShape="1">
              <a:gsLst>
                <a:gs pos="0">
                  <a:srgbClr val="002F5E"/>
                </a:gs>
                <a:gs pos="100000">
                  <a:srgbClr val="0066CC"/>
                </a:gs>
              </a:gsLst>
              <a:lin ang="2700000" scaled="1"/>
            </a:gradFill>
            <a:ln w="9525" algn="in">
              <a:noFill/>
              <a:miter lim="800000"/>
              <a:headEnd/>
              <a:tailEnd/>
            </a:ln>
          </p:spPr>
          <p:txBody>
            <a:bodyPr lIns="36576" tIns="36576" rIns="36576" bIns="36576"/>
            <a:lstStyle/>
            <a:p>
              <a:endParaRPr lang="en-CA">
                <a:latin typeface="Calibri" pitchFamily="34" charset="0"/>
              </a:endParaRPr>
            </a:p>
          </p:txBody>
        </p:sp>
        <p:sp>
          <p:nvSpPr>
            <p:cNvPr id="25" name="Rectangle 10"/>
            <p:cNvSpPr>
              <a:spLocks noChangeArrowheads="1"/>
            </p:cNvSpPr>
            <p:nvPr/>
          </p:nvSpPr>
          <p:spPr bwMode="auto">
            <a:xfrm>
              <a:off x="106527600" y="105556050"/>
              <a:ext cx="7315200" cy="69850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>
                    <a:alpha val="20000"/>
                  </a:srgbClr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CA">
                <a:latin typeface="+mn-lt"/>
              </a:endParaRPr>
            </a:p>
          </p:txBody>
        </p:sp>
      </p:grpSp>
      <p:grpSp>
        <p:nvGrpSpPr>
          <p:cNvPr id="17410" name="Group 10"/>
          <p:cNvGrpSpPr>
            <a:grpSpLocks/>
          </p:cNvGrpSpPr>
          <p:nvPr/>
        </p:nvGrpSpPr>
        <p:grpSpPr bwMode="auto">
          <a:xfrm rot="10800000" flipH="1">
            <a:off x="0" y="6000750"/>
            <a:ext cx="2400300" cy="1331913"/>
            <a:chOff x="106527600" y="113164614"/>
            <a:chExt cx="2416175" cy="1351907"/>
          </a:xfrm>
        </p:grpSpPr>
        <p:sp>
          <p:nvSpPr>
            <p:cNvPr id="17414" name="Freeform 11"/>
            <p:cNvSpPr>
              <a:spLocks/>
            </p:cNvSpPr>
            <p:nvPr/>
          </p:nvSpPr>
          <p:spPr bwMode="auto">
            <a:xfrm flipH="1" flipV="1">
              <a:off x="106527600" y="113222394"/>
              <a:ext cx="2416175" cy="1294127"/>
            </a:xfrm>
            <a:custGeom>
              <a:avLst/>
              <a:gdLst>
                <a:gd name="T0" fmla="*/ 808125699 w 7224"/>
                <a:gd name="T1" fmla="*/ 108077180 h 3869"/>
                <a:gd name="T2" fmla="*/ 0 w 7224"/>
                <a:gd name="T3" fmla="*/ 0 h 3869"/>
                <a:gd name="T4" fmla="*/ 808125699 w 7224"/>
                <a:gd name="T5" fmla="*/ 42962407 h 3869"/>
                <a:gd name="T6" fmla="*/ 808125699 w 7224"/>
                <a:gd name="T7" fmla="*/ 108077180 h 38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24"/>
                <a:gd name="T13" fmla="*/ 0 h 3869"/>
                <a:gd name="T14" fmla="*/ 7224 w 7224"/>
                <a:gd name="T15" fmla="*/ 3869 h 38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24" h="3869">
                  <a:moveTo>
                    <a:pt x="7224" y="966"/>
                  </a:moveTo>
                  <a:cubicBezTo>
                    <a:pt x="1719" y="3869"/>
                    <a:pt x="0" y="0"/>
                    <a:pt x="0" y="0"/>
                  </a:cubicBezTo>
                  <a:cubicBezTo>
                    <a:pt x="0" y="0"/>
                    <a:pt x="1989" y="3340"/>
                    <a:pt x="7224" y="384"/>
                  </a:cubicBezTo>
                  <a:cubicBezTo>
                    <a:pt x="7221" y="630"/>
                    <a:pt x="7224" y="978"/>
                    <a:pt x="7224" y="966"/>
                  </a:cubicBezTo>
                  <a:close/>
                </a:path>
              </a:pathLst>
            </a:custGeom>
            <a:solidFill>
              <a:srgbClr val="10761C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15" name="Freeform 12"/>
            <p:cNvSpPr>
              <a:spLocks/>
            </p:cNvSpPr>
            <p:nvPr/>
          </p:nvSpPr>
          <p:spPr bwMode="auto">
            <a:xfrm>
              <a:off x="106527600" y="113164614"/>
              <a:ext cx="2166999" cy="1279410"/>
            </a:xfrm>
            <a:custGeom>
              <a:avLst/>
              <a:gdLst>
                <a:gd name="T0" fmla="*/ 0 w 1097"/>
                <a:gd name="T1" fmla="*/ 1886752423 h 648"/>
                <a:gd name="T2" fmla="*/ 2147483647 w 1097"/>
                <a:gd name="T3" fmla="*/ 2147483647 h 648"/>
                <a:gd name="T4" fmla="*/ 0 w 1097"/>
                <a:gd name="T5" fmla="*/ 1504724295 h 648"/>
                <a:gd name="T6" fmla="*/ 0 w 1097"/>
                <a:gd name="T7" fmla="*/ 1886752423 h 6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97"/>
                <a:gd name="T13" fmla="*/ 0 h 648"/>
                <a:gd name="T14" fmla="*/ 1097 w 1097"/>
                <a:gd name="T15" fmla="*/ 648 h 6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97" h="648">
                  <a:moveTo>
                    <a:pt x="0" y="484"/>
                  </a:moveTo>
                  <a:cubicBezTo>
                    <a:pt x="842" y="94"/>
                    <a:pt x="1076" y="603"/>
                    <a:pt x="1097" y="648"/>
                  </a:cubicBezTo>
                  <a:cubicBezTo>
                    <a:pt x="1097" y="648"/>
                    <a:pt x="946" y="0"/>
                    <a:pt x="0" y="386"/>
                  </a:cubicBezTo>
                  <a:lnTo>
                    <a:pt x="0" y="484"/>
                  </a:lnTo>
                  <a:close/>
                </a:path>
              </a:pathLst>
            </a:custGeom>
            <a:solidFill>
              <a:srgbClr val="FFFAE5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411" name="Title 18"/>
          <p:cNvSpPr>
            <a:spLocks noGrp="1"/>
          </p:cNvSpPr>
          <p:nvPr>
            <p:ph type="title"/>
          </p:nvPr>
        </p:nvSpPr>
        <p:spPr>
          <a:xfrm>
            <a:off x="428625" y="1000125"/>
            <a:ext cx="8229600" cy="1143000"/>
          </a:xfrm>
        </p:spPr>
        <p:txBody>
          <a:bodyPr/>
          <a:lstStyle/>
          <a:p>
            <a:pPr eaLnBrk="1" hangingPunct="1"/>
            <a:r>
              <a:rPr lang="en-CA" sz="4800" b="1" smtClean="0">
                <a:latin typeface="Times New Roman" pitchFamily="18" charset="0"/>
                <a:cs typeface="Times New Roman" pitchFamily="18" charset="0"/>
              </a:rPr>
              <a:t>Mandat du Réseau CSO</a:t>
            </a:r>
          </a:p>
        </p:txBody>
      </p:sp>
      <p:sp>
        <p:nvSpPr>
          <p:cNvPr id="17412" name="Content Placeholder 19"/>
          <p:cNvSpPr>
            <a:spLocks noGrp="1"/>
          </p:cNvSpPr>
          <p:nvPr>
            <p:ph idx="1"/>
          </p:nvPr>
        </p:nvSpPr>
        <p:spPr>
          <a:xfrm>
            <a:off x="214313" y="2214563"/>
            <a:ext cx="8715375" cy="3286125"/>
          </a:xfrm>
        </p:spPr>
        <p:txBody>
          <a:bodyPr/>
          <a:lstStyle/>
          <a:p>
            <a:pPr eaLnBrk="1" hangingPunct="1"/>
            <a:r>
              <a:rPr lang="fr-CA" sz="3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Permettre à la communauté francophone en situation minoritaire de bénéficier de la </a:t>
            </a:r>
            <a:r>
              <a:rPr lang="fr-CA" sz="3400" u="sng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coordination</a:t>
            </a:r>
            <a:r>
              <a:rPr lang="fr-CA" sz="3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en matière de </a:t>
            </a:r>
            <a:r>
              <a:rPr lang="fr-CA" sz="3400" u="sng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recommendations</a:t>
            </a:r>
            <a:r>
              <a:rPr lang="fr-CA" sz="3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de </a:t>
            </a:r>
            <a:r>
              <a:rPr lang="fr-CA" sz="3400" u="sng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planification</a:t>
            </a:r>
            <a:r>
              <a:rPr lang="fr-CA" sz="3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et de </a:t>
            </a:r>
            <a:r>
              <a:rPr lang="fr-CA" sz="3400" u="sng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mise en oeuvre </a:t>
            </a:r>
            <a:r>
              <a:rPr lang="fr-CA" sz="3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d’initiatives et de projets dans le domaine de l’immigration francophone </a:t>
            </a:r>
          </a:p>
        </p:txBody>
      </p:sp>
      <p:pic>
        <p:nvPicPr>
          <p:cNvPr id="17413" name="Picture 13" descr="Logo_Reseau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25" y="142875"/>
            <a:ext cx="2428875" cy="88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3" name="Group 8"/>
          <p:cNvGrpSpPr>
            <a:grpSpLocks/>
          </p:cNvGrpSpPr>
          <p:nvPr/>
        </p:nvGrpSpPr>
        <p:grpSpPr bwMode="auto">
          <a:xfrm>
            <a:off x="0" y="6172200"/>
            <a:ext cx="9144000" cy="685800"/>
            <a:chOff x="106527600" y="105384600"/>
            <a:chExt cx="7315200" cy="685800"/>
          </a:xfrm>
        </p:grpSpPr>
        <p:sp>
          <p:nvSpPr>
            <p:cNvPr id="18440" name="Rectangle 9"/>
            <p:cNvSpPr>
              <a:spLocks noChangeArrowheads="1"/>
            </p:cNvSpPr>
            <p:nvPr/>
          </p:nvSpPr>
          <p:spPr bwMode="auto">
            <a:xfrm flipV="1">
              <a:off x="106527600" y="105384600"/>
              <a:ext cx="7315200" cy="685800"/>
            </a:xfrm>
            <a:prstGeom prst="rect">
              <a:avLst/>
            </a:prstGeom>
            <a:gradFill rotWithShape="1">
              <a:gsLst>
                <a:gs pos="0">
                  <a:srgbClr val="002F5E"/>
                </a:gs>
                <a:gs pos="100000">
                  <a:srgbClr val="0066CC"/>
                </a:gs>
              </a:gsLst>
              <a:lin ang="2700000" scaled="1"/>
            </a:gradFill>
            <a:ln w="9525" algn="in">
              <a:noFill/>
              <a:miter lim="800000"/>
              <a:headEnd/>
              <a:tailEnd/>
            </a:ln>
          </p:spPr>
          <p:txBody>
            <a:bodyPr lIns="36576" tIns="36576" rIns="36576" bIns="36576"/>
            <a:lstStyle/>
            <a:p>
              <a:endParaRPr lang="en-CA">
                <a:latin typeface="Calibri" pitchFamily="34" charset="0"/>
              </a:endParaRPr>
            </a:p>
          </p:txBody>
        </p:sp>
        <p:sp>
          <p:nvSpPr>
            <p:cNvPr id="25" name="Rectangle 10"/>
            <p:cNvSpPr>
              <a:spLocks noChangeArrowheads="1"/>
            </p:cNvSpPr>
            <p:nvPr/>
          </p:nvSpPr>
          <p:spPr bwMode="auto">
            <a:xfrm>
              <a:off x="106527600" y="105556050"/>
              <a:ext cx="7315200" cy="69850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>
                    <a:alpha val="20000"/>
                  </a:srgbClr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CA">
                <a:latin typeface="+mn-lt"/>
              </a:endParaRPr>
            </a:p>
          </p:txBody>
        </p:sp>
      </p:grpSp>
      <p:grpSp>
        <p:nvGrpSpPr>
          <p:cNvPr id="18434" name="Group 10"/>
          <p:cNvGrpSpPr>
            <a:grpSpLocks/>
          </p:cNvGrpSpPr>
          <p:nvPr/>
        </p:nvGrpSpPr>
        <p:grpSpPr bwMode="auto">
          <a:xfrm rot="10800000" flipH="1">
            <a:off x="0" y="6000750"/>
            <a:ext cx="2400300" cy="1331913"/>
            <a:chOff x="106527600" y="113164614"/>
            <a:chExt cx="2416175" cy="1351907"/>
          </a:xfrm>
        </p:grpSpPr>
        <p:sp>
          <p:nvSpPr>
            <p:cNvPr id="18438" name="Freeform 11"/>
            <p:cNvSpPr>
              <a:spLocks/>
            </p:cNvSpPr>
            <p:nvPr/>
          </p:nvSpPr>
          <p:spPr bwMode="auto">
            <a:xfrm flipH="1" flipV="1">
              <a:off x="106527600" y="113222394"/>
              <a:ext cx="2416175" cy="1294127"/>
            </a:xfrm>
            <a:custGeom>
              <a:avLst/>
              <a:gdLst>
                <a:gd name="T0" fmla="*/ 808125699 w 7224"/>
                <a:gd name="T1" fmla="*/ 108077180 h 3869"/>
                <a:gd name="T2" fmla="*/ 0 w 7224"/>
                <a:gd name="T3" fmla="*/ 0 h 3869"/>
                <a:gd name="T4" fmla="*/ 808125699 w 7224"/>
                <a:gd name="T5" fmla="*/ 42962407 h 3869"/>
                <a:gd name="T6" fmla="*/ 808125699 w 7224"/>
                <a:gd name="T7" fmla="*/ 108077180 h 38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24"/>
                <a:gd name="T13" fmla="*/ 0 h 3869"/>
                <a:gd name="T14" fmla="*/ 7224 w 7224"/>
                <a:gd name="T15" fmla="*/ 3869 h 38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24" h="3869">
                  <a:moveTo>
                    <a:pt x="7224" y="966"/>
                  </a:moveTo>
                  <a:cubicBezTo>
                    <a:pt x="1719" y="3869"/>
                    <a:pt x="0" y="0"/>
                    <a:pt x="0" y="0"/>
                  </a:cubicBezTo>
                  <a:cubicBezTo>
                    <a:pt x="0" y="0"/>
                    <a:pt x="1989" y="3340"/>
                    <a:pt x="7224" y="384"/>
                  </a:cubicBezTo>
                  <a:cubicBezTo>
                    <a:pt x="7221" y="630"/>
                    <a:pt x="7224" y="978"/>
                    <a:pt x="7224" y="966"/>
                  </a:cubicBezTo>
                  <a:close/>
                </a:path>
              </a:pathLst>
            </a:custGeom>
            <a:solidFill>
              <a:srgbClr val="10761C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39" name="Freeform 12"/>
            <p:cNvSpPr>
              <a:spLocks/>
            </p:cNvSpPr>
            <p:nvPr/>
          </p:nvSpPr>
          <p:spPr bwMode="auto">
            <a:xfrm>
              <a:off x="106527600" y="113164614"/>
              <a:ext cx="2166999" cy="1279410"/>
            </a:xfrm>
            <a:custGeom>
              <a:avLst/>
              <a:gdLst>
                <a:gd name="T0" fmla="*/ 0 w 1097"/>
                <a:gd name="T1" fmla="*/ 1886752423 h 648"/>
                <a:gd name="T2" fmla="*/ 2147483647 w 1097"/>
                <a:gd name="T3" fmla="*/ 2147483647 h 648"/>
                <a:gd name="T4" fmla="*/ 0 w 1097"/>
                <a:gd name="T5" fmla="*/ 1504724295 h 648"/>
                <a:gd name="T6" fmla="*/ 0 w 1097"/>
                <a:gd name="T7" fmla="*/ 1886752423 h 6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97"/>
                <a:gd name="T13" fmla="*/ 0 h 648"/>
                <a:gd name="T14" fmla="*/ 1097 w 1097"/>
                <a:gd name="T15" fmla="*/ 648 h 6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97" h="648">
                  <a:moveTo>
                    <a:pt x="0" y="484"/>
                  </a:moveTo>
                  <a:cubicBezTo>
                    <a:pt x="842" y="94"/>
                    <a:pt x="1076" y="603"/>
                    <a:pt x="1097" y="648"/>
                  </a:cubicBezTo>
                  <a:cubicBezTo>
                    <a:pt x="1097" y="648"/>
                    <a:pt x="946" y="0"/>
                    <a:pt x="0" y="386"/>
                  </a:cubicBezTo>
                  <a:lnTo>
                    <a:pt x="0" y="484"/>
                  </a:lnTo>
                  <a:close/>
                </a:path>
              </a:pathLst>
            </a:custGeom>
            <a:solidFill>
              <a:srgbClr val="FFFAE5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8435" name="Title 18"/>
          <p:cNvSpPr>
            <a:spLocks noGrp="1"/>
          </p:cNvSpPr>
          <p:nvPr>
            <p:ph type="title"/>
          </p:nvPr>
        </p:nvSpPr>
        <p:spPr>
          <a:xfrm>
            <a:off x="428625" y="785813"/>
            <a:ext cx="8229600" cy="1143000"/>
          </a:xfrm>
        </p:spPr>
        <p:txBody>
          <a:bodyPr/>
          <a:lstStyle/>
          <a:p>
            <a:pPr eaLnBrk="1" hangingPunct="1"/>
            <a:r>
              <a:rPr lang="fr-CA" sz="4000" b="1" smtClean="0">
                <a:latin typeface="Times New Roman" pitchFamily="18" charset="0"/>
                <a:cs typeface="Times New Roman" pitchFamily="18" charset="0"/>
              </a:rPr>
              <a:t>Axes d’intervention du Réseau CSO</a:t>
            </a:r>
          </a:p>
        </p:txBody>
      </p:sp>
      <p:sp>
        <p:nvSpPr>
          <p:cNvPr id="18436" name="Content Placeholder 19"/>
          <p:cNvSpPr>
            <a:spLocks noGrp="1"/>
          </p:cNvSpPr>
          <p:nvPr>
            <p:ph idx="1"/>
          </p:nvPr>
        </p:nvSpPr>
        <p:spPr>
          <a:xfrm>
            <a:off x="457200" y="1928813"/>
            <a:ext cx="8229600" cy="40005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fr-FR" sz="3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Accroître le nombre d’immigrants d’expression française de manière à accroître le poids démographique des communautés francophones en situation minoritaire;</a:t>
            </a:r>
          </a:p>
          <a:p>
            <a:pPr eaLnBrk="1" hangingPunct="1">
              <a:lnSpc>
                <a:spcPct val="90000"/>
              </a:lnSpc>
            </a:pPr>
            <a:r>
              <a:rPr lang="fr-FR" sz="3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Améliorer la capacité d’accueil des communautés francophones en situation minoritaire et renforcer les structures d’accueil et d’établissement pour les nouveaux arrivants d’expression française; </a:t>
            </a:r>
          </a:p>
        </p:txBody>
      </p:sp>
      <p:pic>
        <p:nvPicPr>
          <p:cNvPr id="18437" name="Picture 13" descr="Logo_Reseau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25" y="142875"/>
            <a:ext cx="2428875" cy="88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Group 8"/>
          <p:cNvGrpSpPr>
            <a:grpSpLocks/>
          </p:cNvGrpSpPr>
          <p:nvPr/>
        </p:nvGrpSpPr>
        <p:grpSpPr bwMode="auto">
          <a:xfrm>
            <a:off x="0" y="6172200"/>
            <a:ext cx="9144000" cy="685800"/>
            <a:chOff x="106527600" y="105384600"/>
            <a:chExt cx="7315200" cy="685800"/>
          </a:xfrm>
        </p:grpSpPr>
        <p:sp>
          <p:nvSpPr>
            <p:cNvPr id="19464" name="Rectangle 9"/>
            <p:cNvSpPr>
              <a:spLocks noChangeArrowheads="1"/>
            </p:cNvSpPr>
            <p:nvPr/>
          </p:nvSpPr>
          <p:spPr bwMode="auto">
            <a:xfrm flipV="1">
              <a:off x="106527600" y="105384600"/>
              <a:ext cx="7315200" cy="685800"/>
            </a:xfrm>
            <a:prstGeom prst="rect">
              <a:avLst/>
            </a:prstGeom>
            <a:gradFill rotWithShape="1">
              <a:gsLst>
                <a:gs pos="0">
                  <a:srgbClr val="002F5E"/>
                </a:gs>
                <a:gs pos="100000">
                  <a:srgbClr val="0066CC"/>
                </a:gs>
              </a:gsLst>
              <a:lin ang="2700000" scaled="1"/>
            </a:gradFill>
            <a:ln w="9525" algn="in">
              <a:noFill/>
              <a:miter lim="800000"/>
              <a:headEnd/>
              <a:tailEnd/>
            </a:ln>
          </p:spPr>
          <p:txBody>
            <a:bodyPr lIns="36576" tIns="36576" rIns="36576" bIns="36576"/>
            <a:lstStyle/>
            <a:p>
              <a:endParaRPr lang="en-CA">
                <a:latin typeface="Calibri" pitchFamily="34" charset="0"/>
              </a:endParaRPr>
            </a:p>
          </p:txBody>
        </p:sp>
        <p:sp>
          <p:nvSpPr>
            <p:cNvPr id="25" name="Rectangle 10"/>
            <p:cNvSpPr>
              <a:spLocks noChangeArrowheads="1"/>
            </p:cNvSpPr>
            <p:nvPr/>
          </p:nvSpPr>
          <p:spPr bwMode="auto">
            <a:xfrm>
              <a:off x="106527600" y="105556050"/>
              <a:ext cx="7315200" cy="69850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>
                    <a:alpha val="20000"/>
                  </a:srgbClr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CA">
                <a:latin typeface="+mn-lt"/>
              </a:endParaRPr>
            </a:p>
          </p:txBody>
        </p:sp>
      </p:grpSp>
      <p:grpSp>
        <p:nvGrpSpPr>
          <p:cNvPr id="19458" name="Group 10"/>
          <p:cNvGrpSpPr>
            <a:grpSpLocks/>
          </p:cNvGrpSpPr>
          <p:nvPr/>
        </p:nvGrpSpPr>
        <p:grpSpPr bwMode="auto">
          <a:xfrm rot="10800000" flipH="1">
            <a:off x="0" y="6000750"/>
            <a:ext cx="2400300" cy="1331913"/>
            <a:chOff x="106527600" y="113164614"/>
            <a:chExt cx="2416175" cy="1351907"/>
          </a:xfrm>
        </p:grpSpPr>
        <p:sp>
          <p:nvSpPr>
            <p:cNvPr id="19462" name="Freeform 11"/>
            <p:cNvSpPr>
              <a:spLocks/>
            </p:cNvSpPr>
            <p:nvPr/>
          </p:nvSpPr>
          <p:spPr bwMode="auto">
            <a:xfrm flipH="1" flipV="1">
              <a:off x="106527600" y="113222394"/>
              <a:ext cx="2416175" cy="1294127"/>
            </a:xfrm>
            <a:custGeom>
              <a:avLst/>
              <a:gdLst>
                <a:gd name="T0" fmla="*/ 808125699 w 7224"/>
                <a:gd name="T1" fmla="*/ 108077180 h 3869"/>
                <a:gd name="T2" fmla="*/ 0 w 7224"/>
                <a:gd name="T3" fmla="*/ 0 h 3869"/>
                <a:gd name="T4" fmla="*/ 808125699 w 7224"/>
                <a:gd name="T5" fmla="*/ 42962407 h 3869"/>
                <a:gd name="T6" fmla="*/ 808125699 w 7224"/>
                <a:gd name="T7" fmla="*/ 108077180 h 38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24"/>
                <a:gd name="T13" fmla="*/ 0 h 3869"/>
                <a:gd name="T14" fmla="*/ 7224 w 7224"/>
                <a:gd name="T15" fmla="*/ 3869 h 38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24" h="3869">
                  <a:moveTo>
                    <a:pt x="7224" y="966"/>
                  </a:moveTo>
                  <a:cubicBezTo>
                    <a:pt x="1719" y="3869"/>
                    <a:pt x="0" y="0"/>
                    <a:pt x="0" y="0"/>
                  </a:cubicBezTo>
                  <a:cubicBezTo>
                    <a:pt x="0" y="0"/>
                    <a:pt x="1989" y="3340"/>
                    <a:pt x="7224" y="384"/>
                  </a:cubicBezTo>
                  <a:cubicBezTo>
                    <a:pt x="7221" y="630"/>
                    <a:pt x="7224" y="978"/>
                    <a:pt x="7224" y="966"/>
                  </a:cubicBezTo>
                  <a:close/>
                </a:path>
              </a:pathLst>
            </a:custGeom>
            <a:solidFill>
              <a:srgbClr val="10761C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63" name="Freeform 12"/>
            <p:cNvSpPr>
              <a:spLocks/>
            </p:cNvSpPr>
            <p:nvPr/>
          </p:nvSpPr>
          <p:spPr bwMode="auto">
            <a:xfrm>
              <a:off x="106527600" y="113164614"/>
              <a:ext cx="2166999" cy="1279410"/>
            </a:xfrm>
            <a:custGeom>
              <a:avLst/>
              <a:gdLst>
                <a:gd name="T0" fmla="*/ 0 w 1097"/>
                <a:gd name="T1" fmla="*/ 1886752423 h 648"/>
                <a:gd name="T2" fmla="*/ 2147483647 w 1097"/>
                <a:gd name="T3" fmla="*/ 2147483647 h 648"/>
                <a:gd name="T4" fmla="*/ 0 w 1097"/>
                <a:gd name="T5" fmla="*/ 1504724295 h 648"/>
                <a:gd name="T6" fmla="*/ 0 w 1097"/>
                <a:gd name="T7" fmla="*/ 1886752423 h 6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97"/>
                <a:gd name="T13" fmla="*/ 0 h 648"/>
                <a:gd name="T14" fmla="*/ 1097 w 1097"/>
                <a:gd name="T15" fmla="*/ 648 h 6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97" h="648">
                  <a:moveTo>
                    <a:pt x="0" y="484"/>
                  </a:moveTo>
                  <a:cubicBezTo>
                    <a:pt x="842" y="94"/>
                    <a:pt x="1076" y="603"/>
                    <a:pt x="1097" y="648"/>
                  </a:cubicBezTo>
                  <a:cubicBezTo>
                    <a:pt x="1097" y="648"/>
                    <a:pt x="946" y="0"/>
                    <a:pt x="0" y="386"/>
                  </a:cubicBezTo>
                  <a:lnTo>
                    <a:pt x="0" y="484"/>
                  </a:lnTo>
                  <a:close/>
                </a:path>
              </a:pathLst>
            </a:custGeom>
            <a:solidFill>
              <a:srgbClr val="FFFAE5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9459" name="Content Placeholder 19"/>
          <p:cNvSpPr>
            <a:spLocks noGrp="1"/>
          </p:cNvSpPr>
          <p:nvPr>
            <p:ph idx="1"/>
          </p:nvPr>
        </p:nvSpPr>
        <p:spPr>
          <a:xfrm>
            <a:off x="428625" y="2000250"/>
            <a:ext cx="8229600" cy="40005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fr-CA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Assurer l’intégration économique des immigrants d’expression française au sein de la société canadienne et des communautés francophones en situation minoritaire en particulier;</a:t>
            </a:r>
          </a:p>
          <a:p>
            <a:pPr eaLnBrk="1" hangingPunct="1">
              <a:lnSpc>
                <a:spcPct val="90000"/>
              </a:lnSpc>
            </a:pPr>
            <a:r>
              <a:rPr lang="fr-CA" sz="3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Assurer l’intégration sociale et culturelle des immigrants d’expression française au sein de la société canadienne et communautés francophones en situation minoritaire.</a:t>
            </a:r>
          </a:p>
        </p:txBody>
      </p:sp>
      <p:pic>
        <p:nvPicPr>
          <p:cNvPr id="19460" name="Picture 13" descr="Logo_Reseau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25" y="142875"/>
            <a:ext cx="2428875" cy="88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Title 18"/>
          <p:cNvSpPr>
            <a:spLocks noGrp="1"/>
          </p:cNvSpPr>
          <p:nvPr>
            <p:ph type="title"/>
          </p:nvPr>
        </p:nvSpPr>
        <p:spPr>
          <a:xfrm>
            <a:off x="428596" y="928670"/>
            <a:ext cx="8229600" cy="1143000"/>
          </a:xfrm>
        </p:spPr>
        <p:txBody>
          <a:bodyPr/>
          <a:lstStyle/>
          <a:p>
            <a:pPr eaLnBrk="1" hangingPunct="1"/>
            <a:r>
              <a:rPr lang="fr-CA" sz="4000" b="1" dirty="0" smtClean="0">
                <a:latin typeface="Times New Roman" pitchFamily="18" charset="0"/>
                <a:cs typeface="Times New Roman" pitchFamily="18" charset="0"/>
              </a:rPr>
              <a:t>Axes d’intervention du Réseau CSO (suite)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1" name="Group 8"/>
          <p:cNvGrpSpPr>
            <a:grpSpLocks/>
          </p:cNvGrpSpPr>
          <p:nvPr/>
        </p:nvGrpSpPr>
        <p:grpSpPr bwMode="auto">
          <a:xfrm>
            <a:off x="0" y="6172200"/>
            <a:ext cx="9144000" cy="685800"/>
            <a:chOff x="106527600" y="105384600"/>
            <a:chExt cx="7315200" cy="685800"/>
          </a:xfrm>
        </p:grpSpPr>
        <p:sp>
          <p:nvSpPr>
            <p:cNvPr id="20493" name="Rectangle 9"/>
            <p:cNvSpPr>
              <a:spLocks noChangeArrowheads="1"/>
            </p:cNvSpPr>
            <p:nvPr/>
          </p:nvSpPr>
          <p:spPr bwMode="auto">
            <a:xfrm flipV="1">
              <a:off x="106527600" y="105384600"/>
              <a:ext cx="7315200" cy="685800"/>
            </a:xfrm>
            <a:prstGeom prst="rect">
              <a:avLst/>
            </a:prstGeom>
            <a:gradFill rotWithShape="1">
              <a:gsLst>
                <a:gs pos="0">
                  <a:srgbClr val="002F5E"/>
                </a:gs>
                <a:gs pos="100000">
                  <a:srgbClr val="0066CC"/>
                </a:gs>
              </a:gsLst>
              <a:lin ang="2700000" scaled="1"/>
            </a:gradFill>
            <a:ln w="9525" algn="in">
              <a:noFill/>
              <a:miter lim="800000"/>
              <a:headEnd/>
              <a:tailEnd/>
            </a:ln>
          </p:spPr>
          <p:txBody>
            <a:bodyPr lIns="36576" tIns="36576" rIns="36576" bIns="36576"/>
            <a:lstStyle/>
            <a:p>
              <a:endParaRPr lang="en-CA">
                <a:latin typeface="Calibri" pitchFamily="34" charset="0"/>
              </a:endParaRPr>
            </a:p>
          </p:txBody>
        </p:sp>
        <p:sp>
          <p:nvSpPr>
            <p:cNvPr id="25" name="Rectangle 10"/>
            <p:cNvSpPr>
              <a:spLocks noChangeArrowheads="1"/>
            </p:cNvSpPr>
            <p:nvPr/>
          </p:nvSpPr>
          <p:spPr bwMode="auto">
            <a:xfrm>
              <a:off x="106527600" y="105556050"/>
              <a:ext cx="7315200" cy="69850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>
                    <a:alpha val="20000"/>
                  </a:srgbClr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CA">
                <a:latin typeface="+mn-lt"/>
              </a:endParaRPr>
            </a:p>
          </p:txBody>
        </p:sp>
      </p:grpSp>
      <p:sp>
        <p:nvSpPr>
          <p:cNvPr id="13314" name="Title 1"/>
          <p:cNvSpPr>
            <a:spLocks noGrp="1"/>
          </p:cNvSpPr>
          <p:nvPr>
            <p:ph type="ctrTitle"/>
          </p:nvPr>
        </p:nvSpPr>
        <p:spPr>
          <a:xfrm>
            <a:off x="714375" y="2357438"/>
            <a:ext cx="7772400" cy="2643187"/>
          </a:xfrm>
        </p:spPr>
        <p:txBody>
          <a:bodyPr/>
          <a:lstStyle/>
          <a:p>
            <a:pPr eaLnBrk="1" hangingPunct="1">
              <a:defRPr/>
            </a:pPr>
            <a:r>
              <a:rPr lang="en-CA" sz="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DOMAINES D’ACTIVITÉS</a:t>
            </a:r>
          </a:p>
        </p:txBody>
      </p:sp>
      <p:grpSp>
        <p:nvGrpSpPr>
          <p:cNvPr id="20483" name="Group 10"/>
          <p:cNvGrpSpPr>
            <a:grpSpLocks/>
          </p:cNvGrpSpPr>
          <p:nvPr/>
        </p:nvGrpSpPr>
        <p:grpSpPr bwMode="auto">
          <a:xfrm rot="10800000" flipH="1">
            <a:off x="0" y="6000750"/>
            <a:ext cx="2400300" cy="1331913"/>
            <a:chOff x="106527600" y="113164614"/>
            <a:chExt cx="2416175" cy="1351907"/>
          </a:xfrm>
        </p:grpSpPr>
        <p:sp>
          <p:nvSpPr>
            <p:cNvPr id="20491" name="Freeform 11"/>
            <p:cNvSpPr>
              <a:spLocks/>
            </p:cNvSpPr>
            <p:nvPr/>
          </p:nvSpPr>
          <p:spPr bwMode="auto">
            <a:xfrm flipH="1" flipV="1">
              <a:off x="106527600" y="113222394"/>
              <a:ext cx="2416175" cy="1294127"/>
            </a:xfrm>
            <a:custGeom>
              <a:avLst/>
              <a:gdLst>
                <a:gd name="T0" fmla="*/ 808125699 w 7224"/>
                <a:gd name="T1" fmla="*/ 108077180 h 3869"/>
                <a:gd name="T2" fmla="*/ 0 w 7224"/>
                <a:gd name="T3" fmla="*/ 0 h 3869"/>
                <a:gd name="T4" fmla="*/ 808125699 w 7224"/>
                <a:gd name="T5" fmla="*/ 42962407 h 3869"/>
                <a:gd name="T6" fmla="*/ 808125699 w 7224"/>
                <a:gd name="T7" fmla="*/ 108077180 h 38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24"/>
                <a:gd name="T13" fmla="*/ 0 h 3869"/>
                <a:gd name="T14" fmla="*/ 7224 w 7224"/>
                <a:gd name="T15" fmla="*/ 3869 h 38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24" h="3869">
                  <a:moveTo>
                    <a:pt x="7224" y="966"/>
                  </a:moveTo>
                  <a:cubicBezTo>
                    <a:pt x="1719" y="3869"/>
                    <a:pt x="0" y="0"/>
                    <a:pt x="0" y="0"/>
                  </a:cubicBezTo>
                  <a:cubicBezTo>
                    <a:pt x="0" y="0"/>
                    <a:pt x="1989" y="3340"/>
                    <a:pt x="7224" y="384"/>
                  </a:cubicBezTo>
                  <a:cubicBezTo>
                    <a:pt x="7221" y="630"/>
                    <a:pt x="7224" y="978"/>
                    <a:pt x="7224" y="966"/>
                  </a:cubicBezTo>
                  <a:close/>
                </a:path>
              </a:pathLst>
            </a:custGeom>
            <a:solidFill>
              <a:srgbClr val="10761C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492" name="Freeform 12"/>
            <p:cNvSpPr>
              <a:spLocks/>
            </p:cNvSpPr>
            <p:nvPr/>
          </p:nvSpPr>
          <p:spPr bwMode="auto">
            <a:xfrm>
              <a:off x="106527600" y="113164614"/>
              <a:ext cx="2166999" cy="1279410"/>
            </a:xfrm>
            <a:custGeom>
              <a:avLst/>
              <a:gdLst>
                <a:gd name="T0" fmla="*/ 0 w 1097"/>
                <a:gd name="T1" fmla="*/ 1886752423 h 648"/>
                <a:gd name="T2" fmla="*/ 2147483647 w 1097"/>
                <a:gd name="T3" fmla="*/ 2147483647 h 648"/>
                <a:gd name="T4" fmla="*/ 0 w 1097"/>
                <a:gd name="T5" fmla="*/ 1504724295 h 648"/>
                <a:gd name="T6" fmla="*/ 0 w 1097"/>
                <a:gd name="T7" fmla="*/ 1886752423 h 6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97"/>
                <a:gd name="T13" fmla="*/ 0 h 648"/>
                <a:gd name="T14" fmla="*/ 1097 w 1097"/>
                <a:gd name="T15" fmla="*/ 648 h 6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97" h="648">
                  <a:moveTo>
                    <a:pt x="0" y="484"/>
                  </a:moveTo>
                  <a:cubicBezTo>
                    <a:pt x="842" y="94"/>
                    <a:pt x="1076" y="603"/>
                    <a:pt x="1097" y="648"/>
                  </a:cubicBezTo>
                  <a:cubicBezTo>
                    <a:pt x="1097" y="648"/>
                    <a:pt x="946" y="0"/>
                    <a:pt x="0" y="386"/>
                  </a:cubicBezTo>
                  <a:lnTo>
                    <a:pt x="0" y="484"/>
                  </a:lnTo>
                  <a:close/>
                </a:path>
              </a:pathLst>
            </a:custGeom>
            <a:solidFill>
              <a:srgbClr val="FFFAE5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484" name="Group 8"/>
          <p:cNvGrpSpPr>
            <a:grpSpLocks/>
          </p:cNvGrpSpPr>
          <p:nvPr/>
        </p:nvGrpSpPr>
        <p:grpSpPr bwMode="auto">
          <a:xfrm flipV="1">
            <a:off x="0" y="0"/>
            <a:ext cx="9144000" cy="685800"/>
            <a:chOff x="106527600" y="105384600"/>
            <a:chExt cx="7315200" cy="685800"/>
          </a:xfrm>
        </p:grpSpPr>
        <p:sp>
          <p:nvSpPr>
            <p:cNvPr id="20487" name="Rectangle 9"/>
            <p:cNvSpPr>
              <a:spLocks noChangeArrowheads="1"/>
            </p:cNvSpPr>
            <p:nvPr/>
          </p:nvSpPr>
          <p:spPr bwMode="auto">
            <a:xfrm flipV="1">
              <a:off x="106527600" y="105384600"/>
              <a:ext cx="7315200" cy="685800"/>
            </a:xfrm>
            <a:prstGeom prst="rect">
              <a:avLst/>
            </a:prstGeom>
            <a:gradFill rotWithShape="1">
              <a:gsLst>
                <a:gs pos="0">
                  <a:srgbClr val="002F5E"/>
                </a:gs>
                <a:gs pos="100000">
                  <a:srgbClr val="0066CC"/>
                </a:gs>
              </a:gsLst>
              <a:lin ang="2700000" scaled="1"/>
            </a:gradFill>
            <a:ln w="9525" algn="in">
              <a:noFill/>
              <a:miter lim="800000"/>
              <a:headEnd/>
              <a:tailEnd/>
            </a:ln>
          </p:spPr>
          <p:txBody>
            <a:bodyPr lIns="36576" tIns="36576" rIns="36576" bIns="36576"/>
            <a:lstStyle/>
            <a:p>
              <a:endParaRPr lang="en-CA">
                <a:latin typeface="Calibri" pitchFamily="34" charset="0"/>
              </a:endParaRPr>
            </a:p>
          </p:txBody>
        </p:sp>
        <p:sp>
          <p:nvSpPr>
            <p:cNvPr id="2058" name="Rectangle 10"/>
            <p:cNvSpPr>
              <a:spLocks noChangeArrowheads="1"/>
            </p:cNvSpPr>
            <p:nvPr/>
          </p:nvSpPr>
          <p:spPr bwMode="auto">
            <a:xfrm>
              <a:off x="106527600" y="105556050"/>
              <a:ext cx="7315200" cy="69850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>
                    <a:alpha val="20000"/>
                  </a:srgbClr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CA">
                <a:latin typeface="+mn-lt"/>
              </a:endParaRPr>
            </a:p>
          </p:txBody>
        </p:sp>
      </p:grpSp>
      <p:pic>
        <p:nvPicPr>
          <p:cNvPr id="20485" name="Picture 2" descr="cic_logo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5715000"/>
            <a:ext cx="2879725" cy="39687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pic>
        <p:nvPicPr>
          <p:cNvPr id="20486" name="Picture 16" descr="Logo_Reseau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63" y="785813"/>
            <a:ext cx="3357562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5" name="Group 8"/>
          <p:cNvGrpSpPr>
            <a:grpSpLocks/>
          </p:cNvGrpSpPr>
          <p:nvPr/>
        </p:nvGrpSpPr>
        <p:grpSpPr bwMode="auto">
          <a:xfrm>
            <a:off x="0" y="6172200"/>
            <a:ext cx="9144000" cy="685800"/>
            <a:chOff x="106527600" y="105384600"/>
            <a:chExt cx="7315200" cy="685800"/>
          </a:xfrm>
        </p:grpSpPr>
        <p:sp>
          <p:nvSpPr>
            <p:cNvPr id="21512" name="Rectangle 9"/>
            <p:cNvSpPr>
              <a:spLocks noChangeArrowheads="1"/>
            </p:cNvSpPr>
            <p:nvPr/>
          </p:nvSpPr>
          <p:spPr bwMode="auto">
            <a:xfrm flipV="1">
              <a:off x="106527600" y="105384600"/>
              <a:ext cx="7315200" cy="685800"/>
            </a:xfrm>
            <a:prstGeom prst="rect">
              <a:avLst/>
            </a:prstGeom>
            <a:gradFill rotWithShape="1">
              <a:gsLst>
                <a:gs pos="0">
                  <a:srgbClr val="002F5E"/>
                </a:gs>
                <a:gs pos="100000">
                  <a:srgbClr val="0066CC"/>
                </a:gs>
              </a:gsLst>
              <a:lin ang="2700000" scaled="1"/>
            </a:gradFill>
            <a:ln w="9525" algn="in">
              <a:noFill/>
              <a:miter lim="800000"/>
              <a:headEnd/>
              <a:tailEnd/>
            </a:ln>
          </p:spPr>
          <p:txBody>
            <a:bodyPr lIns="36576" tIns="36576" rIns="36576" bIns="36576"/>
            <a:lstStyle/>
            <a:p>
              <a:endParaRPr lang="en-CA">
                <a:latin typeface="Calibri" pitchFamily="34" charset="0"/>
              </a:endParaRPr>
            </a:p>
          </p:txBody>
        </p:sp>
        <p:sp>
          <p:nvSpPr>
            <p:cNvPr id="25" name="Rectangle 10"/>
            <p:cNvSpPr>
              <a:spLocks noChangeArrowheads="1"/>
            </p:cNvSpPr>
            <p:nvPr/>
          </p:nvSpPr>
          <p:spPr bwMode="auto">
            <a:xfrm>
              <a:off x="106527600" y="105556050"/>
              <a:ext cx="7315200" cy="69850"/>
            </a:xfrm>
            <a:prstGeom prst="rect">
              <a:avLst/>
            </a:prstGeom>
            <a:gradFill rotWithShape="1">
              <a:gsLst>
                <a:gs pos="0">
                  <a:srgbClr val="DDDDDD">
                    <a:gamma/>
                    <a:shade val="46275"/>
                    <a:invGamma/>
                  </a:srgbClr>
                </a:gs>
                <a:gs pos="50000">
                  <a:srgbClr val="DDDDDD">
                    <a:alpha val="20000"/>
                  </a:srgbClr>
                </a:gs>
                <a:gs pos="100000">
                  <a:srgbClr val="DDDDDD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CA">
                <a:latin typeface="+mn-lt"/>
              </a:endParaRPr>
            </a:p>
          </p:txBody>
        </p:sp>
      </p:grpSp>
      <p:grpSp>
        <p:nvGrpSpPr>
          <p:cNvPr id="21506" name="Group 10"/>
          <p:cNvGrpSpPr>
            <a:grpSpLocks/>
          </p:cNvGrpSpPr>
          <p:nvPr/>
        </p:nvGrpSpPr>
        <p:grpSpPr bwMode="auto">
          <a:xfrm rot="10800000" flipH="1">
            <a:off x="0" y="6000750"/>
            <a:ext cx="2400300" cy="1331913"/>
            <a:chOff x="106527600" y="113164614"/>
            <a:chExt cx="2416175" cy="1351907"/>
          </a:xfrm>
        </p:grpSpPr>
        <p:sp>
          <p:nvSpPr>
            <p:cNvPr id="21510" name="Freeform 11"/>
            <p:cNvSpPr>
              <a:spLocks/>
            </p:cNvSpPr>
            <p:nvPr/>
          </p:nvSpPr>
          <p:spPr bwMode="auto">
            <a:xfrm flipH="1" flipV="1">
              <a:off x="106527600" y="113222394"/>
              <a:ext cx="2416175" cy="1294127"/>
            </a:xfrm>
            <a:custGeom>
              <a:avLst/>
              <a:gdLst>
                <a:gd name="T0" fmla="*/ 808125699 w 7224"/>
                <a:gd name="T1" fmla="*/ 108077180 h 3869"/>
                <a:gd name="T2" fmla="*/ 0 w 7224"/>
                <a:gd name="T3" fmla="*/ 0 h 3869"/>
                <a:gd name="T4" fmla="*/ 808125699 w 7224"/>
                <a:gd name="T5" fmla="*/ 42962407 h 3869"/>
                <a:gd name="T6" fmla="*/ 808125699 w 7224"/>
                <a:gd name="T7" fmla="*/ 108077180 h 38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24"/>
                <a:gd name="T13" fmla="*/ 0 h 3869"/>
                <a:gd name="T14" fmla="*/ 7224 w 7224"/>
                <a:gd name="T15" fmla="*/ 3869 h 38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24" h="3869">
                  <a:moveTo>
                    <a:pt x="7224" y="966"/>
                  </a:moveTo>
                  <a:cubicBezTo>
                    <a:pt x="1719" y="3869"/>
                    <a:pt x="0" y="0"/>
                    <a:pt x="0" y="0"/>
                  </a:cubicBezTo>
                  <a:cubicBezTo>
                    <a:pt x="0" y="0"/>
                    <a:pt x="1989" y="3340"/>
                    <a:pt x="7224" y="384"/>
                  </a:cubicBezTo>
                  <a:cubicBezTo>
                    <a:pt x="7221" y="630"/>
                    <a:pt x="7224" y="978"/>
                    <a:pt x="7224" y="966"/>
                  </a:cubicBezTo>
                  <a:close/>
                </a:path>
              </a:pathLst>
            </a:custGeom>
            <a:solidFill>
              <a:srgbClr val="10761C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511" name="Freeform 12"/>
            <p:cNvSpPr>
              <a:spLocks/>
            </p:cNvSpPr>
            <p:nvPr/>
          </p:nvSpPr>
          <p:spPr bwMode="auto">
            <a:xfrm>
              <a:off x="106527600" y="113164614"/>
              <a:ext cx="2166999" cy="1279410"/>
            </a:xfrm>
            <a:custGeom>
              <a:avLst/>
              <a:gdLst>
                <a:gd name="T0" fmla="*/ 0 w 1097"/>
                <a:gd name="T1" fmla="*/ 1886752423 h 648"/>
                <a:gd name="T2" fmla="*/ 2147483647 w 1097"/>
                <a:gd name="T3" fmla="*/ 2147483647 h 648"/>
                <a:gd name="T4" fmla="*/ 0 w 1097"/>
                <a:gd name="T5" fmla="*/ 1504724295 h 648"/>
                <a:gd name="T6" fmla="*/ 0 w 1097"/>
                <a:gd name="T7" fmla="*/ 1886752423 h 6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97"/>
                <a:gd name="T13" fmla="*/ 0 h 648"/>
                <a:gd name="T14" fmla="*/ 1097 w 1097"/>
                <a:gd name="T15" fmla="*/ 648 h 6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97" h="648">
                  <a:moveTo>
                    <a:pt x="0" y="484"/>
                  </a:moveTo>
                  <a:cubicBezTo>
                    <a:pt x="842" y="94"/>
                    <a:pt x="1076" y="603"/>
                    <a:pt x="1097" y="648"/>
                  </a:cubicBezTo>
                  <a:cubicBezTo>
                    <a:pt x="1097" y="648"/>
                    <a:pt x="946" y="0"/>
                    <a:pt x="0" y="386"/>
                  </a:cubicBezTo>
                  <a:lnTo>
                    <a:pt x="0" y="484"/>
                  </a:lnTo>
                  <a:close/>
                </a:path>
              </a:pathLst>
            </a:custGeom>
            <a:solidFill>
              <a:srgbClr val="FFFAE5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1507" name="Title 18"/>
          <p:cNvSpPr>
            <a:spLocks noGrp="1"/>
          </p:cNvSpPr>
          <p:nvPr>
            <p:ph type="title"/>
          </p:nvPr>
        </p:nvSpPr>
        <p:spPr>
          <a:xfrm>
            <a:off x="428625" y="785813"/>
            <a:ext cx="8229600" cy="1143000"/>
          </a:xfrm>
        </p:spPr>
        <p:txBody>
          <a:bodyPr/>
          <a:lstStyle/>
          <a:p>
            <a:pPr eaLnBrk="1" hangingPunct="1"/>
            <a:r>
              <a:rPr lang="fr-CA" sz="5400" b="1" smtClean="0">
                <a:latin typeface="Times New Roman" pitchFamily="18" charset="0"/>
                <a:cs typeface="Times New Roman" pitchFamily="18" charset="0"/>
              </a:rPr>
              <a:t>Domaines d’activités</a:t>
            </a:r>
          </a:p>
        </p:txBody>
      </p:sp>
      <p:sp>
        <p:nvSpPr>
          <p:cNvPr id="21508" name="Content Placeholder 19"/>
          <p:cNvSpPr>
            <a:spLocks noGrp="1"/>
          </p:cNvSpPr>
          <p:nvPr>
            <p:ph idx="1"/>
          </p:nvPr>
        </p:nvSpPr>
        <p:spPr>
          <a:xfrm>
            <a:off x="457200" y="1928813"/>
            <a:ext cx="8229600" cy="4000500"/>
          </a:xfrm>
        </p:spPr>
        <p:txBody>
          <a:bodyPr/>
          <a:lstStyle/>
          <a:p>
            <a:pPr lvl="1" algn="just" eaLnBrk="1" hangingPunct="1">
              <a:buFont typeface="Arial" charset="0"/>
              <a:buChar char="•"/>
            </a:pPr>
            <a:r>
              <a:rPr lang="fr-CA" sz="3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Sensibilisation et mobilisation des acteurs locaux et régionaux (institutions, employeurs, municipalités…) à la valeur de l’immigration francophone;</a:t>
            </a:r>
          </a:p>
          <a:p>
            <a:pPr lvl="1" algn="just" eaLnBrk="1" hangingPunct="1">
              <a:buFont typeface="Arial" charset="0"/>
              <a:buChar char="•"/>
            </a:pPr>
            <a:r>
              <a:rPr lang="fr-CA" sz="3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Identification des besoins locaux et régionaux;</a:t>
            </a:r>
          </a:p>
          <a:p>
            <a:pPr lvl="1" algn="just" eaLnBrk="1" hangingPunct="1">
              <a:buFont typeface="Arial" charset="0"/>
              <a:buChar char="•"/>
            </a:pPr>
            <a:r>
              <a:rPr lang="fr-CA" sz="3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Développement et renforcement des capacités des organismes francophones(conférences, ateliers de formation…);</a:t>
            </a:r>
          </a:p>
        </p:txBody>
      </p:sp>
      <p:pic>
        <p:nvPicPr>
          <p:cNvPr id="21509" name="Picture 13" descr="Logo_Reseau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25" y="142875"/>
            <a:ext cx="2428875" cy="88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heme/theme1.xml><?xml version="1.0" encoding="utf-8"?>
<a:theme xmlns:a="http://schemas.openxmlformats.org/drawingml/2006/main" name="Office Theme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1073</TotalTime>
  <Words>1095</Words>
  <Application>Microsoft Office PowerPoint</Application>
  <PresentationFormat>On-screen Show (4:3)</PresentationFormat>
  <Paragraphs>273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LE RESEAU ET L’INTÉGRATION DES IMMIGRANTS FRANCOPHONES DANS LE CENTRE SUD-OUEST DE L’ONTATIO</vt:lpstr>
      <vt:lpstr>INTRODUCTION</vt:lpstr>
      <vt:lpstr>L’immigration francophone en chiffre au Canada  et….</vt:lpstr>
      <vt:lpstr>…. en Ontario </vt:lpstr>
      <vt:lpstr>Mandat du Réseau CSO</vt:lpstr>
      <vt:lpstr>Axes d’intervention du Réseau CSO</vt:lpstr>
      <vt:lpstr>Axes d’intervention du Réseau CSO (suite)</vt:lpstr>
      <vt:lpstr>DOMAINES D’ACTIVITÉS</vt:lpstr>
      <vt:lpstr>Domaines d’activités</vt:lpstr>
      <vt:lpstr>Domaines d’activités(suite)</vt:lpstr>
      <vt:lpstr>Activités/projets réalisés</vt:lpstr>
      <vt:lpstr>Activités/projets réalisés(suite)</vt:lpstr>
      <vt:lpstr>Activités/projets réalisés(suite)</vt:lpstr>
      <vt:lpstr>Activités/projets réalisés(suite)</vt:lpstr>
      <vt:lpstr>Activités/projets réalisés(suite)</vt:lpstr>
      <vt:lpstr>QUELQUES DÉFIS</vt:lpstr>
      <vt:lpstr>Quelques défis</vt:lpstr>
      <vt:lpstr>Quelques défis (suite)</vt:lpstr>
      <vt:lpstr>L’avenir de l’immigration francophone</vt:lpstr>
      <vt:lpstr>1/La perspective  communautaire</vt:lpstr>
      <vt:lpstr>2/La perspective gouvernementale</vt:lpstr>
      <vt:lpstr>Conclusion</vt:lpstr>
      <vt:lpstr>Merci de votre attention!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Nabila</dc:creator>
  <cp:lastModifiedBy>ltshiswaka</cp:lastModifiedBy>
  <cp:revision>122</cp:revision>
  <dcterms:created xsi:type="dcterms:W3CDTF">2013-04-23T17:32:35Z</dcterms:created>
  <dcterms:modified xsi:type="dcterms:W3CDTF">2013-05-29T23:06:32Z</dcterms:modified>
</cp:coreProperties>
</file>